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0"/>
  </p:notesMasterIdLst>
  <p:handoutMasterIdLst>
    <p:handoutMasterId r:id="rId11"/>
  </p:handoutMasterIdLst>
  <p:sldIdLst>
    <p:sldId id="317" r:id="rId2"/>
    <p:sldId id="261" r:id="rId3"/>
    <p:sldId id="302" r:id="rId4"/>
    <p:sldId id="303" r:id="rId5"/>
    <p:sldId id="298" r:id="rId6"/>
    <p:sldId id="314" r:id="rId7"/>
    <p:sldId id="315" r:id="rId8"/>
    <p:sldId id="291" r:id="rId9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5" autoAdjust="0"/>
    <p:restoredTop sz="94646" autoAdjust="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2138" tIns="46069" rIns="92138" bIns="46069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2138" tIns="46069" rIns="92138" bIns="46069" rtlCol="0"/>
          <a:lstStyle>
            <a:lvl1pPr algn="r">
              <a:defRPr sz="1300"/>
            </a:lvl1pPr>
          </a:lstStyle>
          <a:p>
            <a:fld id="{9B2FAF03-F4C1-4F05-8382-47AB0B7A54BD}" type="datetimeFigureOut">
              <a:rPr lang="it-IT" smtClean="0"/>
              <a:t>07/06/2018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2138" tIns="46069" rIns="92138" bIns="46069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2138" tIns="46069" rIns="92138" bIns="46069" rtlCol="0" anchor="b"/>
          <a:lstStyle>
            <a:lvl1pPr algn="r">
              <a:defRPr sz="1300"/>
            </a:lvl1pPr>
          </a:lstStyle>
          <a:p>
            <a:fld id="{6C88BF3C-4A3A-4AFB-A2F1-F4F622765B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08364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294" y="1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r">
              <a:defRPr sz="1200"/>
            </a:lvl1pPr>
          </a:lstStyle>
          <a:p>
            <a:fld id="{55D292D3-5384-4691-B5A9-BD06F7DB68BC}" type="datetimeFigureOut">
              <a:rPr lang="it-IT" smtClean="0"/>
              <a:t>07/06/2018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21" tIns="44111" rIns="88221" bIns="44111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64" y="4777782"/>
            <a:ext cx="5438748" cy="3907834"/>
          </a:xfrm>
          <a:prstGeom prst="rect">
            <a:avLst/>
          </a:prstGeom>
        </p:spPr>
        <p:txBody>
          <a:bodyPr vert="horz" lIns="88221" tIns="44111" rIns="88221" bIns="44111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9305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294" y="9429305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r">
              <a:defRPr sz="1200"/>
            </a:lvl1pPr>
          </a:lstStyle>
          <a:p>
            <a:fld id="{D1F7DDBD-C8C0-4865-8200-A09849B4FC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5339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B723-23CC-43AA-B022-1012F7273A46}" type="datetimeFigureOut">
              <a:rPr lang="it-IT" smtClean="0"/>
              <a:pPr/>
              <a:t>07/06/2018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B91F2-637D-4219-B1F3-D3BCD1CD420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9090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B723-23CC-43AA-B022-1012F7273A46}" type="datetimeFigureOut">
              <a:rPr lang="it-IT" smtClean="0"/>
              <a:pPr/>
              <a:t>07/06/2018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B91F2-637D-4219-B1F3-D3BCD1CD420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252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B723-23CC-43AA-B022-1012F7273A46}" type="datetimeFigureOut">
              <a:rPr lang="it-IT" smtClean="0"/>
              <a:pPr/>
              <a:t>07/06/2018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B91F2-637D-4219-B1F3-D3BCD1CD420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9702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B723-23CC-43AA-B022-1012F7273A46}" type="datetimeFigureOut">
              <a:rPr lang="it-IT" smtClean="0"/>
              <a:pPr/>
              <a:t>07/06/2018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B91F2-637D-4219-B1F3-D3BCD1CD420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9280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B723-23CC-43AA-B022-1012F7273A46}" type="datetimeFigureOut">
              <a:rPr lang="it-IT" smtClean="0"/>
              <a:pPr/>
              <a:t>07/06/2018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B91F2-637D-4219-B1F3-D3BCD1CD420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1075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B723-23CC-43AA-B022-1012F7273A46}" type="datetimeFigureOut">
              <a:rPr lang="it-IT" smtClean="0"/>
              <a:pPr/>
              <a:t>07/06/2018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B91F2-637D-4219-B1F3-D3BCD1CD420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495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B723-23CC-43AA-B022-1012F7273A46}" type="datetimeFigureOut">
              <a:rPr lang="it-IT" smtClean="0"/>
              <a:pPr/>
              <a:t>07/06/2018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B91F2-637D-4219-B1F3-D3BCD1CD420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3043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B723-23CC-43AA-B022-1012F7273A46}" type="datetimeFigureOut">
              <a:rPr lang="it-IT" smtClean="0"/>
              <a:pPr/>
              <a:t>07/06/2018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B91F2-637D-4219-B1F3-D3BCD1CD420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0663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B723-23CC-43AA-B022-1012F7273A46}" type="datetimeFigureOut">
              <a:rPr lang="it-IT" smtClean="0"/>
              <a:pPr/>
              <a:t>07/06/2018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B91F2-637D-4219-B1F3-D3BCD1CD420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1307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B723-23CC-43AA-B022-1012F7273A46}" type="datetimeFigureOut">
              <a:rPr lang="it-IT" smtClean="0"/>
              <a:pPr/>
              <a:t>07/06/2018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B91F2-637D-4219-B1F3-D3BCD1CD420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8743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B723-23CC-43AA-B022-1012F7273A46}" type="datetimeFigureOut">
              <a:rPr lang="it-IT" smtClean="0"/>
              <a:pPr/>
              <a:t>07/06/2018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B91F2-637D-4219-B1F3-D3BCD1CD420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2323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5B723-23CC-43AA-B022-1012F7273A46}" type="datetimeFigureOut">
              <a:rPr lang="it-IT" smtClean="0"/>
              <a:pPr/>
              <a:t>07/06/2018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B91F2-637D-4219-B1F3-D3BCD1CD420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2518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it-IT" sz="4400" b="1" dirty="0" smtClean="0"/>
              <a:t>RAPPORTO</a:t>
            </a:r>
            <a:br>
              <a:rPr lang="it-IT" sz="4400" b="1" dirty="0" smtClean="0"/>
            </a:br>
            <a:r>
              <a:rPr lang="it-IT" sz="4400" b="1" dirty="0" smtClean="0"/>
              <a:t>ANNO 2017</a:t>
            </a:r>
            <a:endParaRPr lang="it-IT" sz="4400" b="1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1143000" y="4653136"/>
            <a:ext cx="6858000" cy="76306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endParaRPr lang="it-IT" sz="2400" dirty="0" smtClean="0"/>
          </a:p>
          <a:p>
            <a:r>
              <a:rPr lang="it-IT" sz="2400" dirty="0" smtClean="0"/>
              <a:t>Torino</a:t>
            </a:r>
            <a:r>
              <a:rPr lang="it-IT" sz="2400" dirty="0" smtClean="0"/>
              <a:t>, 25 gennaio 2018</a:t>
            </a:r>
            <a:endParaRPr lang="it-IT" sz="2400" dirty="0"/>
          </a:p>
        </p:txBody>
      </p:sp>
      <p:pic>
        <p:nvPicPr>
          <p:cNvPr id="6" name="Immagin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904" y="6093296"/>
            <a:ext cx="1728192" cy="5559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7171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0"/>
          <p:cNvSpPr>
            <a:spLocks noGrp="1"/>
          </p:cNvSpPr>
          <p:nvPr>
            <p:ph type="title"/>
          </p:nvPr>
        </p:nvSpPr>
        <p:spPr>
          <a:xfrm>
            <a:off x="611560" y="260648"/>
            <a:ext cx="7776864" cy="936104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ATTIVITA’ 2017</a:t>
            </a: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Segnaposto contenuto 2"/>
          <p:cNvSpPr>
            <a:spLocks noGrp="1"/>
          </p:cNvSpPr>
          <p:nvPr>
            <p:ph idx="1"/>
          </p:nvPr>
        </p:nvSpPr>
        <p:spPr>
          <a:xfrm>
            <a:off x="539552" y="1556792"/>
            <a:ext cx="8136904" cy="4752528"/>
          </a:xfrm>
          <a:solidFill>
            <a:schemeClr val="accent1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457200" indent="-457200">
              <a:buClrTx/>
              <a:buFont typeface="Wingdings" pitchFamily="2" charset="2"/>
              <a:buChar char="§"/>
            </a:pPr>
            <a:r>
              <a:rPr lang="it-IT" sz="2400" b="1" dirty="0" smtClean="0">
                <a:solidFill>
                  <a:schemeClr val="tx1"/>
                </a:solidFill>
              </a:rPr>
              <a:t>Progetti su Migrazione e Salute </a:t>
            </a:r>
          </a:p>
          <a:p>
            <a:pPr marL="749808" lvl="1" indent="-457200">
              <a:buClrTx/>
              <a:buFont typeface="Wingdings" pitchFamily="2" charset="2"/>
              <a:buChar char="ü"/>
            </a:pPr>
            <a:r>
              <a:rPr lang="it-IT" sz="2000" b="1" dirty="0" smtClean="0">
                <a:solidFill>
                  <a:schemeClr val="tx1"/>
                </a:solidFill>
              </a:rPr>
              <a:t>Elisa 7. Alfabetizzazione sanitaria </a:t>
            </a:r>
          </a:p>
          <a:p>
            <a:pPr marL="749808" lvl="1" indent="-457200">
              <a:buClrTx/>
              <a:buFont typeface="Wingdings" pitchFamily="2" charset="2"/>
              <a:buChar char="ü"/>
            </a:pPr>
            <a:r>
              <a:rPr lang="it-IT" sz="2000" b="1" dirty="0" smtClean="0">
                <a:solidFill>
                  <a:schemeClr val="tx1"/>
                </a:solidFill>
              </a:rPr>
              <a:t>Etnografia Clinica</a:t>
            </a:r>
          </a:p>
          <a:p>
            <a:pPr marL="457200" indent="-457200">
              <a:buClrTx/>
              <a:buFont typeface="Wingdings" pitchFamily="2" charset="2"/>
              <a:buChar char="§"/>
            </a:pPr>
            <a:r>
              <a:rPr lang="it-IT" sz="2400" b="1" dirty="0" smtClean="0">
                <a:solidFill>
                  <a:schemeClr val="tx1"/>
                </a:solidFill>
              </a:rPr>
              <a:t>Progetti di Cooperazione Decentrata</a:t>
            </a:r>
          </a:p>
          <a:p>
            <a:pPr marL="749808" lvl="1" indent="-457200">
              <a:buClrTx/>
              <a:buFont typeface="Wingdings" panose="05000000000000000000" pitchFamily="2" charset="2"/>
              <a:buChar char="ü"/>
            </a:pPr>
            <a:r>
              <a:rPr lang="it-IT" sz="2000" b="1" dirty="0" smtClean="0">
                <a:solidFill>
                  <a:schemeClr val="tx1"/>
                </a:solidFill>
              </a:rPr>
              <a:t>Africa è il nostro domani 1 e 2 ( Reo, Burkina Faso)</a:t>
            </a:r>
          </a:p>
          <a:p>
            <a:pPr marL="749808" lvl="1" indent="-457200">
              <a:buClrTx/>
              <a:buFont typeface="Wingdings" panose="05000000000000000000" pitchFamily="2" charset="2"/>
              <a:buChar char="ü"/>
            </a:pPr>
            <a:r>
              <a:rPr lang="it-IT" sz="2000" b="1" dirty="0" smtClean="0">
                <a:solidFill>
                  <a:schemeClr val="tx1"/>
                </a:solidFill>
              </a:rPr>
              <a:t>Sostegno alla Scuola materna </a:t>
            </a:r>
            <a:r>
              <a:rPr lang="it-IT" sz="2000" b="1" dirty="0" err="1" smtClean="0">
                <a:solidFill>
                  <a:schemeClr val="tx1"/>
                </a:solidFill>
              </a:rPr>
              <a:t>Etoile</a:t>
            </a:r>
            <a:r>
              <a:rPr lang="it-IT" sz="2000" b="1" dirty="0" smtClean="0">
                <a:solidFill>
                  <a:schemeClr val="tx1"/>
                </a:solidFill>
              </a:rPr>
              <a:t> de </a:t>
            </a:r>
            <a:r>
              <a:rPr lang="it-IT" sz="2000" b="1" dirty="0" err="1" smtClean="0">
                <a:solidFill>
                  <a:schemeClr val="tx1"/>
                </a:solidFill>
              </a:rPr>
              <a:t>matin</a:t>
            </a:r>
            <a:r>
              <a:rPr lang="it-IT" sz="2000" b="1" dirty="0" smtClean="0">
                <a:solidFill>
                  <a:schemeClr val="tx1"/>
                </a:solidFill>
              </a:rPr>
              <a:t> ( Koutiala, Mali)</a:t>
            </a:r>
          </a:p>
          <a:p>
            <a:pPr marL="749808" lvl="1" indent="-457200">
              <a:buClrTx/>
              <a:buFont typeface="Wingdings" panose="05000000000000000000" pitchFamily="2" charset="2"/>
              <a:buChar char="ü"/>
            </a:pPr>
            <a:r>
              <a:rPr lang="it-IT" sz="2000" b="1" dirty="0" smtClean="0">
                <a:solidFill>
                  <a:schemeClr val="tx1"/>
                </a:solidFill>
              </a:rPr>
              <a:t>Sostegno al Centro Nutrizionale Mere </a:t>
            </a:r>
            <a:r>
              <a:rPr lang="it-IT" sz="2000" b="1" dirty="0" err="1" smtClean="0">
                <a:solidFill>
                  <a:schemeClr val="tx1"/>
                </a:solidFill>
              </a:rPr>
              <a:t>Nataline</a:t>
            </a:r>
            <a:r>
              <a:rPr lang="it-IT" sz="2000" b="1" dirty="0">
                <a:solidFill>
                  <a:schemeClr val="tx1"/>
                </a:solidFill>
              </a:rPr>
              <a:t> ( Koutiala, Mali)</a:t>
            </a:r>
          </a:p>
          <a:p>
            <a:pPr marL="457200" indent="-457200">
              <a:buClrTx/>
              <a:buFont typeface="Wingdings" pitchFamily="2" charset="2"/>
              <a:buChar char="§"/>
            </a:pPr>
            <a:r>
              <a:rPr lang="it-IT" sz="2400" b="1" dirty="0" smtClean="0">
                <a:solidFill>
                  <a:schemeClr val="tx1"/>
                </a:solidFill>
              </a:rPr>
              <a:t>Corsi / convegni</a:t>
            </a:r>
          </a:p>
          <a:p>
            <a:pPr marL="749808" lvl="1" indent="-457200">
              <a:buClrTx/>
              <a:buFont typeface="Wingdings" pitchFamily="2" charset="2"/>
              <a:buChar char="ü"/>
            </a:pPr>
            <a:r>
              <a:rPr lang="it-IT" sz="2000" b="1" dirty="0" smtClean="0">
                <a:solidFill>
                  <a:schemeClr val="tx1"/>
                </a:solidFill>
              </a:rPr>
              <a:t>Workshop « Insieme per la salute dei migranti»</a:t>
            </a:r>
          </a:p>
          <a:p>
            <a:pPr marL="749808" lvl="1" indent="-457200">
              <a:buClrTx/>
              <a:buFont typeface="Wingdings" pitchFamily="2" charset="2"/>
              <a:buChar char="ü"/>
            </a:pPr>
            <a:r>
              <a:rPr lang="it-IT" sz="2000" b="1" dirty="0" smtClean="0">
                <a:solidFill>
                  <a:schemeClr val="tx1"/>
                </a:solidFill>
              </a:rPr>
              <a:t>«Trattamento della Malnutrizione acuta in PVS»  con NUTRIAID</a:t>
            </a:r>
          </a:p>
          <a:p>
            <a:pPr marL="457200" indent="-457200">
              <a:buClrTx/>
              <a:buFont typeface="Wingdings" panose="05000000000000000000" pitchFamily="2" charset="2"/>
              <a:buChar char="§"/>
            </a:pPr>
            <a:r>
              <a:rPr lang="it-IT" sz="2400" b="1" dirty="0" smtClean="0">
                <a:solidFill>
                  <a:schemeClr val="tx1"/>
                </a:solidFill>
              </a:rPr>
              <a:t>Aggiornamento sito web</a:t>
            </a:r>
          </a:p>
        </p:txBody>
      </p:sp>
      <p:pic>
        <p:nvPicPr>
          <p:cNvPr id="4" name="Immagin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488" y="6453336"/>
            <a:ext cx="1401176" cy="3414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084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903790" cy="97564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it-IT" sz="3200" b="1" dirty="0" smtClean="0"/>
              <a:t>PROGETTO  «ELISA» </a:t>
            </a:r>
            <a:br>
              <a:rPr lang="it-IT" sz="3200" b="1" dirty="0" smtClean="0"/>
            </a:br>
            <a:r>
              <a:rPr lang="it-IT" sz="3200" b="1" dirty="0" smtClean="0"/>
              <a:t>EDUCARE  E  INFORMARE  SULLA  SALUTE</a:t>
            </a:r>
            <a:endParaRPr lang="it-IT" sz="3200" b="1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233955"/>
              </p:ext>
            </p:extLst>
          </p:nvPr>
        </p:nvGraphicFramePr>
        <p:xfrm>
          <a:off x="539552" y="2415428"/>
          <a:ext cx="8229599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6568"/>
                <a:gridCol w="1080120"/>
                <a:gridCol w="5122911"/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PERIODO</a:t>
                      </a:r>
                      <a:endParaRPr lang="it-IT" sz="2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it-IT" sz="2400" dirty="0" smtClean="0"/>
                        <a:t>TITOLO</a:t>
                      </a:r>
                      <a:endParaRPr lang="it-IT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b="0" dirty="0" smtClean="0"/>
                        <a:t>IV 2013- III 2014</a:t>
                      </a:r>
                      <a:endParaRPr lang="it-IT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b="1" dirty="0" smtClean="0"/>
                        <a:t> ELISA 2</a:t>
                      </a:r>
                      <a:endParaRPr lang="it-IT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b="0" dirty="0" smtClean="0"/>
                        <a:t>Informare</a:t>
                      </a:r>
                      <a:r>
                        <a:rPr lang="it-IT" sz="2000" b="0" baseline="0" dirty="0" smtClean="0"/>
                        <a:t>, educare, comunicare sulla salute della donna in ambito multiculturale</a:t>
                      </a:r>
                      <a:endParaRPr lang="it-IT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b="0" dirty="0" smtClean="0"/>
                        <a:t>VIII 2013- VII 2014</a:t>
                      </a:r>
                      <a:endParaRPr lang="it-IT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b="1" dirty="0" smtClean="0"/>
                        <a:t>ELISA 3</a:t>
                      </a:r>
                      <a:endParaRPr lang="it-IT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b="0" dirty="0" smtClean="0"/>
                        <a:t>Valutazione della qualità di interventi di promozione della salute</a:t>
                      </a:r>
                      <a:endParaRPr lang="it-IT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b="0" dirty="0" smtClean="0"/>
                        <a:t>IV 2014- XII 2014 </a:t>
                      </a:r>
                      <a:endParaRPr lang="it-IT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b="1" dirty="0" smtClean="0"/>
                        <a:t>ELISA 4</a:t>
                      </a:r>
                      <a:endParaRPr lang="it-IT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b="0" dirty="0" smtClean="0"/>
                        <a:t>Educare e informare sulla salute in una società multiculturale</a:t>
                      </a:r>
                      <a:endParaRPr lang="it-IT" sz="2000" b="0" dirty="0"/>
                    </a:p>
                  </a:txBody>
                  <a:tcPr/>
                </a:tc>
              </a:tr>
              <a:tr h="392008">
                <a:tc>
                  <a:txBody>
                    <a:bodyPr/>
                    <a:lstStyle/>
                    <a:p>
                      <a:r>
                        <a:rPr lang="it-IT" sz="2000" b="0" dirty="0" smtClean="0"/>
                        <a:t>I</a:t>
                      </a:r>
                      <a:r>
                        <a:rPr lang="it-IT" sz="2000" b="0" baseline="0" dirty="0" smtClean="0"/>
                        <a:t> 2015 - XII 2015</a:t>
                      </a:r>
                      <a:endParaRPr lang="it-IT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b="1" dirty="0" smtClean="0"/>
                        <a:t>ELISA 5</a:t>
                      </a:r>
                      <a:endParaRPr lang="it-IT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b="0" dirty="0" smtClean="0"/>
                        <a:t>Continuiamo ad educare sulla salute</a:t>
                      </a:r>
                      <a:endParaRPr lang="it-IT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b="0" dirty="0" smtClean="0"/>
                        <a:t>1 2016-XII 2016</a:t>
                      </a:r>
                      <a:endParaRPr lang="it-IT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b="1" dirty="0" smtClean="0"/>
                        <a:t>ELISA 6</a:t>
                      </a:r>
                      <a:endParaRPr lang="it-IT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0" dirty="0" smtClean="0"/>
                        <a:t>Continuiamo ad educare sulla salute</a:t>
                      </a:r>
                      <a:endParaRPr lang="it-IT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b="0" dirty="0" smtClean="0"/>
                        <a:t>1 2016- XII</a:t>
                      </a:r>
                      <a:r>
                        <a:rPr lang="it-IT" sz="2000" b="0" baseline="0" dirty="0" smtClean="0"/>
                        <a:t> 2017</a:t>
                      </a:r>
                      <a:endParaRPr lang="it-IT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dirty="0" smtClean="0"/>
                        <a:t>ELISA 7</a:t>
                      </a:r>
                      <a:endParaRPr lang="it-IT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0" dirty="0" smtClean="0"/>
                        <a:t>Alfabetizzazione</a:t>
                      </a:r>
                      <a:r>
                        <a:rPr lang="it-IT" sz="2000" b="0" baseline="0" dirty="0" smtClean="0"/>
                        <a:t> sanitaria di migranti</a:t>
                      </a:r>
                      <a:endParaRPr lang="it-IT" sz="2000" b="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Immagin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488" y="6469268"/>
            <a:ext cx="1296144" cy="32556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ttangolo 2"/>
          <p:cNvSpPr/>
          <p:nvPr/>
        </p:nvSpPr>
        <p:spPr>
          <a:xfrm>
            <a:off x="539552" y="1443841"/>
            <a:ext cx="78488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8872" lvl="0" algn="ctr">
              <a:buClr>
                <a:srgbClr val="F0AD00"/>
              </a:buClr>
              <a:buSzPct val="80000"/>
            </a:pPr>
            <a:r>
              <a:rPr lang="it-IT" sz="2000" b="1" i="1" dirty="0" smtClean="0">
                <a:solidFill>
                  <a:prstClr val="black"/>
                </a:solidFill>
              </a:rPr>
              <a:t>Obiettivo generale. </a:t>
            </a:r>
            <a:r>
              <a:rPr lang="it-IT" sz="2000" i="1" dirty="0" smtClean="0">
                <a:solidFill>
                  <a:prstClr val="black"/>
                </a:solidFill>
              </a:rPr>
              <a:t>Presso le sedi  SERMIG e Camminare Insieme, far acquisire a migranti  conoscenze </a:t>
            </a:r>
            <a:r>
              <a:rPr lang="it-IT" sz="2000" i="1" dirty="0">
                <a:solidFill>
                  <a:prstClr val="black"/>
                </a:solidFill>
              </a:rPr>
              <a:t>sulla salute </a:t>
            </a:r>
            <a:r>
              <a:rPr lang="it-IT" sz="2000" i="1" dirty="0" smtClean="0">
                <a:solidFill>
                  <a:prstClr val="black"/>
                </a:solidFill>
              </a:rPr>
              <a:t>e abilità nel diffonderle</a:t>
            </a:r>
            <a:endParaRPr lang="it-IT" sz="20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779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it-IT" sz="3200" b="1" dirty="0"/>
              <a:t>PROGETTO  «ELISA» </a:t>
            </a:r>
            <a:br>
              <a:rPr lang="it-IT" sz="3200" b="1" dirty="0"/>
            </a:br>
            <a:r>
              <a:rPr lang="it-IT" sz="3200" b="1" dirty="0" smtClean="0"/>
              <a:t>CHE COSA ABBIAMO FATTO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2276872"/>
            <a:ext cx="7886700" cy="3468043"/>
          </a:xfrm>
        </p:spPr>
        <p:txBody>
          <a:bodyPr/>
          <a:lstStyle/>
          <a:p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Formazione</a:t>
            </a:r>
            <a:r>
              <a:rPr lang="it-IT" dirty="0" smtClean="0"/>
              <a:t> mediatori culturali e </a:t>
            </a:r>
          </a:p>
          <a:p>
            <a:pPr lvl="1"/>
            <a:r>
              <a:rPr lang="it-IT" dirty="0" smtClean="0"/>
              <a:t>Valutazione  delle conoscenze acquisite</a:t>
            </a:r>
          </a:p>
          <a:p>
            <a:r>
              <a:rPr lang="it-IT" dirty="0" smtClean="0"/>
              <a:t>Produzione di </a:t>
            </a:r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materiale informativo </a:t>
            </a:r>
            <a:r>
              <a:rPr lang="it-IT" dirty="0" smtClean="0"/>
              <a:t>multilingue su differenti  argomenti</a:t>
            </a:r>
            <a:r>
              <a:rPr lang="it-IT" dirty="0"/>
              <a:t> </a:t>
            </a:r>
            <a:endParaRPr lang="it-IT" dirty="0" smtClean="0"/>
          </a:p>
          <a:p>
            <a:r>
              <a:rPr lang="it-IT" dirty="0" smtClean="0"/>
              <a:t>Realizzazione di </a:t>
            </a:r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interventi</a:t>
            </a:r>
            <a:r>
              <a:rPr lang="it-IT" dirty="0" smtClean="0"/>
              <a:t>  di educazione alla salute diretti a singoli e a gruppi e</a:t>
            </a:r>
          </a:p>
          <a:p>
            <a:pPr lvl="1"/>
            <a:r>
              <a:rPr lang="it-IT" dirty="0" smtClean="0"/>
              <a:t>Valutazione delle conoscenze acquisite</a:t>
            </a:r>
          </a:p>
          <a:p>
            <a:pPr lvl="1"/>
            <a:r>
              <a:rPr lang="it-IT" dirty="0" smtClean="0"/>
              <a:t>Indagine sulla qualità dell’intervento</a:t>
            </a:r>
            <a:endParaRPr lang="it-I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381328"/>
            <a:ext cx="1298575" cy="32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5929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/>
            </a:r>
            <a:br>
              <a:rPr lang="it-IT" dirty="0" smtClean="0"/>
            </a:br>
            <a:r>
              <a:rPr lang="it-IT" b="1" dirty="0" smtClean="0"/>
              <a:t>PROGETTO</a:t>
            </a:r>
            <a:br>
              <a:rPr lang="it-IT" b="1" dirty="0" smtClean="0"/>
            </a:br>
            <a:r>
              <a:rPr lang="it-IT" b="1" dirty="0" smtClean="0"/>
              <a:t> «Aggiornamento sito web ASPIC»</a:t>
            </a:r>
            <a:br>
              <a:rPr lang="it-IT" b="1" dirty="0" smtClean="0"/>
            </a:b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608" y="2708920"/>
            <a:ext cx="6768752" cy="3096344"/>
          </a:xfrm>
        </p:spPr>
        <p:txBody>
          <a:bodyPr>
            <a:normAutofit/>
          </a:bodyPr>
          <a:lstStyle/>
          <a:p>
            <a:pPr marL="118872" lvl="0" indent="0">
              <a:buClr>
                <a:srgbClr val="F0AD00"/>
              </a:buClr>
              <a:buNone/>
            </a:pPr>
            <a:r>
              <a:rPr lang="it-IT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Obiettivo </a:t>
            </a:r>
          </a:p>
          <a:p>
            <a:pPr marL="118872" lvl="0" indent="0">
              <a:buClr>
                <a:srgbClr val="F0AD00"/>
              </a:buClr>
              <a:buNone/>
            </a:pPr>
            <a:r>
              <a:rPr lang="it-IT" sz="2800" dirty="0" smtClean="0">
                <a:solidFill>
                  <a:prstClr val="black"/>
                </a:solidFill>
              </a:rPr>
              <a:t>Incrementare i contenuti del sito con: </a:t>
            </a:r>
          </a:p>
          <a:p>
            <a:pPr marL="461772" lvl="0" indent="-342900">
              <a:buClr>
                <a:srgbClr val="F0AD00"/>
              </a:buClr>
              <a:buFont typeface="Wingdings" panose="05000000000000000000" pitchFamily="2" charset="2"/>
              <a:buChar char="§"/>
            </a:pPr>
            <a:r>
              <a:rPr lang="it-IT" sz="2800" dirty="0" smtClean="0">
                <a:solidFill>
                  <a:prstClr val="black"/>
                </a:solidFill>
              </a:rPr>
              <a:t>attività associazione </a:t>
            </a:r>
          </a:p>
          <a:p>
            <a:pPr marL="461772" lvl="0" indent="-342900">
              <a:buClr>
                <a:srgbClr val="F0AD00"/>
              </a:buClr>
              <a:buFont typeface="Wingdings" panose="05000000000000000000" pitchFamily="2" charset="2"/>
              <a:buChar char="§"/>
            </a:pPr>
            <a:r>
              <a:rPr lang="it-IT" sz="2800" dirty="0" smtClean="0">
                <a:solidFill>
                  <a:prstClr val="black"/>
                </a:solidFill>
              </a:rPr>
              <a:t>news sui temi correlati alle attività di ASPIC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381328"/>
            <a:ext cx="1298575" cy="32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31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3568" y="692697"/>
            <a:ext cx="7886700" cy="86409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b="1" dirty="0" smtClean="0"/>
              <a:t>PROGETTO «Etnografia clinica»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03648" y="2595987"/>
            <a:ext cx="5976664" cy="2057150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it-IT" b="1" dirty="0" smtClean="0"/>
              <a:t>Obiettivo.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 smtClean="0"/>
              <a:t>Approfondire relazione operatore sanitario – paziente anche dal punto di vista antropologico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 smtClean="0"/>
              <a:t>Rendere gli operatori sanitari abili nella gestione della intervista MINI</a:t>
            </a:r>
          </a:p>
          <a:p>
            <a:pPr>
              <a:buFont typeface="Wingdings" panose="05000000000000000000" pitchFamily="2" charset="2"/>
              <a:buChar char="§"/>
            </a:pPr>
            <a:endParaRPr lang="it-IT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381328"/>
            <a:ext cx="1298575" cy="32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1001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dirty="0" smtClean="0">
                <a:latin typeface="+mn-lt"/>
              </a:rPr>
              <a:t>PROGETTO «Africa è il nostro domani 1 e 2»</a:t>
            </a:r>
            <a:endParaRPr lang="it-IT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59632" y="2132855"/>
            <a:ext cx="5904657" cy="3600401"/>
          </a:xfrm>
        </p:spPr>
        <p:txBody>
          <a:bodyPr>
            <a:noAutofit/>
          </a:bodyPr>
          <a:lstStyle/>
          <a:p>
            <a:pPr marL="118872" indent="0">
              <a:buNone/>
            </a:pPr>
            <a:r>
              <a:rPr lang="it-IT" sz="2400" dirty="0" smtClean="0"/>
              <a:t>Obiettivo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sz="2400" dirty="0" smtClean="0"/>
              <a:t>Sostegno sanitario ai ragazzi ospiti del Centro Notre Dame </a:t>
            </a:r>
            <a:r>
              <a:rPr lang="it-IT" sz="2400" dirty="0" err="1" smtClean="0"/>
              <a:t>du</a:t>
            </a:r>
            <a:r>
              <a:rPr lang="it-IT" sz="2400" dirty="0" smtClean="0"/>
              <a:t> Don de </a:t>
            </a:r>
            <a:r>
              <a:rPr lang="it-IT" sz="2400" dirty="0" err="1" smtClean="0"/>
              <a:t>Dieu</a:t>
            </a:r>
            <a:r>
              <a:rPr lang="it-IT" sz="2400" dirty="0" smtClean="0"/>
              <a:t> di Reo (BF)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sz="2400" dirty="0" smtClean="0"/>
              <a:t>Fornitura farmaci / vaccini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sz="2400" dirty="0" smtClean="0"/>
              <a:t>Formazioni su rischi lavorativi in ambito agricolo e su prevenzione di malattie infettive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sz="2400" dirty="0" smtClean="0"/>
              <a:t>Miglioramento condizioni igienico sanitarie</a:t>
            </a:r>
            <a:endParaRPr lang="it-IT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381328"/>
            <a:ext cx="1298575" cy="32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7019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600" b="1" dirty="0" smtClean="0"/>
              <a:t>Corsi /convegni. 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03648" y="2564904"/>
            <a:ext cx="6480720" cy="2520280"/>
          </a:xfrm>
        </p:spPr>
        <p:txBody>
          <a:bodyPr>
            <a:normAutofit/>
          </a:bodyPr>
          <a:lstStyle/>
          <a:p>
            <a:r>
              <a:rPr lang="it-IT" sz="2400" dirty="0" smtClean="0"/>
              <a:t>Corso ASPIC-NUTRIAID  su «Malnutrizione acuta infantile nei PVS». Referenti: Luisa </a:t>
            </a:r>
            <a:r>
              <a:rPr lang="it-IT" sz="2400" dirty="0" err="1" smtClean="0"/>
              <a:t>Soranzo</a:t>
            </a:r>
            <a:r>
              <a:rPr lang="it-IT" sz="2400" dirty="0" smtClean="0"/>
              <a:t>, Costanzo Bellando </a:t>
            </a:r>
          </a:p>
          <a:p>
            <a:r>
              <a:rPr lang="it-IT" sz="2400" dirty="0" smtClean="0"/>
              <a:t>Workshop «Insieme per la salute dei migranti» Referenti: Margherita Busso, Fabio </a:t>
            </a:r>
            <a:r>
              <a:rPr lang="it-IT" sz="2400" dirty="0" err="1" smtClean="0"/>
              <a:t>Pettirino</a:t>
            </a:r>
            <a:endParaRPr lang="it-IT" sz="2400" dirty="0" smtClean="0"/>
          </a:p>
          <a:p>
            <a:pPr marL="118872" indent="0">
              <a:buNone/>
            </a:pPr>
            <a:endParaRPr lang="it-IT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381328"/>
            <a:ext cx="1298575" cy="32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18071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3582</TotalTime>
  <Words>373</Words>
  <Application>Microsoft Office PowerPoint</Application>
  <PresentationFormat>Presentazione su schermo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RAPPORTO ANNO 2017</vt:lpstr>
      <vt:lpstr>ATTIVITA’ 2017</vt:lpstr>
      <vt:lpstr>PROGETTO  «ELISA»  EDUCARE  E  INFORMARE  SULLA  SALUTE</vt:lpstr>
      <vt:lpstr>PROGETTO  «ELISA»  CHE COSA ABBIAMO FATTO</vt:lpstr>
      <vt:lpstr> PROGETTO  «Aggiornamento sito web ASPIC»  </vt:lpstr>
      <vt:lpstr>PROGETTO «Etnografia clinica»</vt:lpstr>
      <vt:lpstr>PROGETTO «Africa è il nostro domani 1 e 2»</vt:lpstr>
      <vt:lpstr>Corsi /convegni. </vt:lpstr>
    </vt:vector>
  </TitlesOfParts>
  <Company>Administrator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Administrator</dc:creator>
  <cp:lastModifiedBy>utente</cp:lastModifiedBy>
  <cp:revision>205</cp:revision>
  <cp:lastPrinted>2018-01-11T15:31:38Z</cp:lastPrinted>
  <dcterms:created xsi:type="dcterms:W3CDTF">2014-02-17T15:17:14Z</dcterms:created>
  <dcterms:modified xsi:type="dcterms:W3CDTF">2018-06-07T17:47:36Z</dcterms:modified>
</cp:coreProperties>
</file>