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3" r:id="rId2"/>
    <p:sldId id="392" r:id="rId3"/>
    <p:sldId id="487" r:id="rId4"/>
    <p:sldId id="488" r:id="rId5"/>
    <p:sldId id="489" r:id="rId6"/>
    <p:sldId id="490" r:id="rId7"/>
    <p:sldId id="491" r:id="rId8"/>
    <p:sldId id="492" r:id="rId9"/>
    <p:sldId id="469" r:id="rId10"/>
    <p:sldId id="466" r:id="rId11"/>
    <p:sldId id="396" r:id="rId12"/>
    <p:sldId id="467" r:id="rId13"/>
    <p:sldId id="484" r:id="rId14"/>
    <p:sldId id="485" r:id="rId15"/>
    <p:sldId id="483" r:id="rId16"/>
    <p:sldId id="494" r:id="rId17"/>
    <p:sldId id="495" r:id="rId18"/>
    <p:sldId id="496" r:id="rId19"/>
    <p:sldId id="497" r:id="rId20"/>
    <p:sldId id="476" r:id="rId21"/>
    <p:sldId id="486" r:id="rId22"/>
    <p:sldId id="470" r:id="rId23"/>
    <p:sldId id="474" r:id="rId24"/>
    <p:sldId id="473" r:id="rId25"/>
    <p:sldId id="480" r:id="rId26"/>
    <p:sldId id="479" r:id="rId27"/>
    <p:sldId id="498" r:id="rId28"/>
    <p:sldId id="437" r:id="rId29"/>
    <p:sldId id="493" r:id="rId30"/>
    <p:sldId id="284" r:id="rId31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E62A34"/>
    <a:srgbClr val="EF413D"/>
    <a:srgbClr val="CC00FF"/>
    <a:srgbClr val="58C5C7"/>
    <a:srgbClr val="3C3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41" autoAdjust="0"/>
  </p:normalViewPr>
  <p:slideViewPr>
    <p:cSldViewPr snapToGrid="0" snapToObjects="1">
      <p:cViewPr>
        <p:scale>
          <a:sx n="125" d="100"/>
          <a:sy n="125" d="100"/>
        </p:scale>
        <p:origin x="-348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192.168.2.210\progetti\registri_offerte_DBprogetti\Analisi_Progetti%20202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192.168.2.210\progetti\registri_offerte_DBprogetti\Analisi_Progetti%20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.210\progetti\registri_offerte_DBprogetti\Analisi_Progetti%2020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.210\progetti\registri_offerte_DBprogetti\Analisi_Progetti%20202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2.210\progetti\registri_offerte_DBprogetti\Analisi_Progetti%20202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192.168.2.210\progetti\registri_offerte_DBprogetti\Analisi_Progetti%20202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192.168.2.210\progetti\registri_offerte_DBprogetti\Analisi_Progetti%20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192.168.2.210\progetti\registri_offerte_DBprogetti\Analisi_Progetti%20202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192.168.2.210\progetti\registri_offerte_DBprogetti\Analisi_Progetti%20202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192.168.2.210\progetti\registri_offerte_DBprogetti\Analisi_Progetti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Storico Ricavi in Euro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'Ricavi Storico'!$B$3</c:f>
              <c:strCache>
                <c:ptCount val="1"/>
                <c:pt idx="0">
                  <c:v>Ricavi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657-4BAC-8F66-005AA09AA4BD}"/>
              </c:ext>
            </c:extLst>
          </c:dPt>
          <c:cat>
            <c:numRef>
              <c:f>'Ricavi Storico'!$A$4:$A$21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'Ricavi Storico'!$B$4:$B$21</c:f>
              <c:numCache>
                <c:formatCode>_(* #,##0.00_);_(* \(#,##0.00\);_(* "-"??_);_(@_)</c:formatCode>
                <c:ptCount val="18"/>
                <c:pt idx="0">
                  <c:v>605089</c:v>
                </c:pt>
                <c:pt idx="1">
                  <c:v>710982</c:v>
                </c:pt>
                <c:pt idx="2">
                  <c:v>935529</c:v>
                </c:pt>
                <c:pt idx="3">
                  <c:v>1374556</c:v>
                </c:pt>
                <c:pt idx="4">
                  <c:v>1710897.53</c:v>
                </c:pt>
                <c:pt idx="5">
                  <c:v>2137450.2199999997</c:v>
                </c:pt>
                <c:pt idx="6">
                  <c:v>3263624.9999999995</c:v>
                </c:pt>
                <c:pt idx="7">
                  <c:v>3236308.1199999996</c:v>
                </c:pt>
                <c:pt idx="8">
                  <c:v>2330772.21</c:v>
                </c:pt>
                <c:pt idx="9">
                  <c:v>2737384.7107855664</c:v>
                </c:pt>
                <c:pt idx="10">
                  <c:v>2843060.3400000003</c:v>
                </c:pt>
                <c:pt idx="11">
                  <c:v>3241541.8099999987</c:v>
                </c:pt>
                <c:pt idx="12">
                  <c:v>3918568.51</c:v>
                </c:pt>
                <c:pt idx="13">
                  <c:v>4486157.84</c:v>
                </c:pt>
                <c:pt idx="14">
                  <c:v>5861201</c:v>
                </c:pt>
                <c:pt idx="15">
                  <c:v>5362466</c:v>
                </c:pt>
                <c:pt idx="16">
                  <c:v>4487914</c:v>
                </c:pt>
                <c:pt idx="17">
                  <c:v>5450000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0D-4E8A-8C7F-A445ECB91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361792"/>
        <c:axId val="65363328"/>
      </c:barChart>
      <c:catAx>
        <c:axId val="6536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363328"/>
        <c:crosses val="autoZero"/>
        <c:auto val="1"/>
        <c:lblAlgn val="ctr"/>
        <c:lblOffset val="100"/>
        <c:noMultiLvlLbl val="0"/>
      </c:catAx>
      <c:valAx>
        <c:axId val="6536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36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Progetti presentati 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2-42E1-8E82-43A42BA0F8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2-42E1-8E82-43A42BA0F8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2-42E1-8E82-43A42BA0F8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2-42E1-8E82-43A42BA0F8F8}"/>
              </c:ext>
            </c:extLst>
          </c:dPt>
          <c:dLbls>
            <c:dLbl>
              <c:idx val="3"/>
              <c:layout>
                <c:manualLayout>
                  <c:x val="4.0242787397230001E-2"/>
                  <c:y val="0.1483795144474255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02-42E1-8E82-43A42BA0F8F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GR!$J$65:$J$68</c:f>
              <c:strCache>
                <c:ptCount val="4"/>
                <c:pt idx="0">
                  <c:v>Cooperazione Internazionale</c:v>
                </c:pt>
                <c:pt idx="1">
                  <c:v>Comunicazione Educazione</c:v>
                </c:pt>
                <c:pt idx="2">
                  <c:v>Progetti Ambientali Italia-Europa</c:v>
                </c:pt>
                <c:pt idx="3">
                  <c:v>Progetti Commerciali</c:v>
                </c:pt>
              </c:strCache>
            </c:strRef>
          </c:cat>
          <c:val>
            <c:numRef>
              <c:f>GR!$K$65:$K$68</c:f>
              <c:numCache>
                <c:formatCode>0.0%</c:formatCode>
                <c:ptCount val="4"/>
                <c:pt idx="0">
                  <c:v>0.88060040531896233</c:v>
                </c:pt>
                <c:pt idx="1">
                  <c:v>3.9731427866409499E-2</c:v>
                </c:pt>
                <c:pt idx="2">
                  <c:v>7.7496093195227669E-2</c:v>
                </c:pt>
                <c:pt idx="3">
                  <c:v>2.1720736194005023E-3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502-42E1-8E82-43A42BA0F8F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287343576272247"/>
          <c:y val="0.11861293335355177"/>
          <c:w val="0.33432790385432493"/>
          <c:h val="0.2003317755478220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/>
              <a:t>Ricavi</a:t>
            </a:r>
            <a:r>
              <a:rPr lang="it-IT" baseline="0"/>
              <a:t> da </a:t>
            </a:r>
            <a:r>
              <a:rPr lang="it-IT"/>
              <a:t>Settore d'intervento</a:t>
            </a:r>
          </a:p>
        </c:rich>
      </c:tx>
      <c:overlay val="1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0731974977122"/>
          <c:y val="7.7417409600659418E-2"/>
          <c:w val="0.74393050940886751"/>
          <c:h val="0.608924535259539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Settore!$A$14</c:f>
              <c:strCache>
                <c:ptCount val="1"/>
                <c:pt idx="0">
                  <c:v>Acqua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Settore!$B$13:$H$13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Settore!$B$14:$H$14</c:f>
              <c:numCache>
                <c:formatCode>0%</c:formatCode>
                <c:ptCount val="7"/>
                <c:pt idx="0">
                  <c:v>1.4789449426934206E-2</c:v>
                </c:pt>
                <c:pt idx="1">
                  <c:v>2.6315361981321426E-2</c:v>
                </c:pt>
                <c:pt idx="2">
                  <c:v>5.6531651574703877E-2</c:v>
                </c:pt>
                <c:pt idx="3">
                  <c:v>4.9224569545210463E-2</c:v>
                </c:pt>
                <c:pt idx="4">
                  <c:v>7.0664971429783494E-2</c:v>
                </c:pt>
                <c:pt idx="5">
                  <c:v>0.19638416486946808</c:v>
                </c:pt>
                <c:pt idx="6">
                  <c:v>0.184358785686699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BA-433B-9D7E-0FF2D95AF3D2}"/>
            </c:ext>
          </c:extLst>
        </c:ser>
        <c:ser>
          <c:idx val="1"/>
          <c:order val="1"/>
          <c:tx>
            <c:strRef>
              <c:f>Settore!$A$15</c:f>
              <c:strCache>
                <c:ptCount val="1"/>
                <c:pt idx="0">
                  <c:v>Biodiversità</c:v>
                </c:pt>
              </c:strCache>
            </c:strRef>
          </c:tx>
          <c:spPr>
            <a:solidFill>
              <a:srgbClr val="E62A34"/>
            </a:solidFill>
          </c:spPr>
          <c:invertIfNegative val="0"/>
          <c:cat>
            <c:numRef>
              <c:f>Settore!$B$13:$H$13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Settore!$B$15:$H$15</c:f>
              <c:numCache>
                <c:formatCode>0%</c:formatCode>
                <c:ptCount val="7"/>
                <c:pt idx="0">
                  <c:v>0.50350681776998663</c:v>
                </c:pt>
                <c:pt idx="1">
                  <c:v>0.40487725035949917</c:v>
                </c:pt>
                <c:pt idx="2">
                  <c:v>0.38347660934531219</c:v>
                </c:pt>
                <c:pt idx="3">
                  <c:v>0.41001115267292365</c:v>
                </c:pt>
                <c:pt idx="4">
                  <c:v>0.28638954516292991</c:v>
                </c:pt>
                <c:pt idx="5">
                  <c:v>0.2653306821484544</c:v>
                </c:pt>
                <c:pt idx="6">
                  <c:v>0.24520253138634018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BA-433B-9D7E-0FF2D95AF3D2}"/>
            </c:ext>
          </c:extLst>
        </c:ser>
        <c:ser>
          <c:idx val="2"/>
          <c:order val="2"/>
          <c:tx>
            <c:strRef>
              <c:f>Settore!$A$16</c:f>
              <c:strCache>
                <c:ptCount val="1"/>
                <c:pt idx="0">
                  <c:v>Comunità Sostenibili</c:v>
                </c:pt>
              </c:strCache>
            </c:strRef>
          </c:tx>
          <c:invertIfNegative val="0"/>
          <c:cat>
            <c:numRef>
              <c:f>Settore!$B$13:$H$13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Settore!$B$16:$H$16</c:f>
              <c:numCache>
                <c:formatCode>0%</c:formatCode>
                <c:ptCount val="7"/>
                <c:pt idx="0">
                  <c:v>5.9364405444517952E-2</c:v>
                </c:pt>
                <c:pt idx="1">
                  <c:v>0.25099605442542444</c:v>
                </c:pt>
                <c:pt idx="2">
                  <c:v>0.34020887083350076</c:v>
                </c:pt>
                <c:pt idx="3">
                  <c:v>0.28960861721671405</c:v>
                </c:pt>
                <c:pt idx="4">
                  <c:v>0.42840519818197037</c:v>
                </c:pt>
                <c:pt idx="5">
                  <c:v>0.35342800768053023</c:v>
                </c:pt>
                <c:pt idx="6">
                  <c:v>0.49245657153695294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BA-433B-9D7E-0FF2D95AF3D2}"/>
            </c:ext>
          </c:extLst>
        </c:ser>
        <c:ser>
          <c:idx val="3"/>
          <c:order val="3"/>
          <c:tx>
            <c:strRef>
              <c:f>Settore!$A$17</c:f>
              <c:strCache>
                <c:ptCount val="1"/>
                <c:pt idx="0">
                  <c:v>Clima ed energia</c:v>
                </c:pt>
              </c:strCache>
            </c:strRef>
          </c:tx>
          <c:invertIfNegative val="0"/>
          <c:cat>
            <c:numRef>
              <c:f>Settore!$B$13:$H$13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Settore!$B$17:$H$17</c:f>
              <c:numCache>
                <c:formatCode>0%</c:formatCode>
                <c:ptCount val="7"/>
                <c:pt idx="0">
                  <c:v>0.42233932735856122</c:v>
                </c:pt>
                <c:pt idx="1">
                  <c:v>0.31781133323375488</c:v>
                </c:pt>
                <c:pt idx="2">
                  <c:v>0.21978286824648313</c:v>
                </c:pt>
                <c:pt idx="3">
                  <c:v>0.25115566056515182</c:v>
                </c:pt>
                <c:pt idx="4">
                  <c:v>0.2145402852253161</c:v>
                </c:pt>
                <c:pt idx="5">
                  <c:v>0.18485714530154734</c:v>
                </c:pt>
                <c:pt idx="6">
                  <c:v>7.7982111390007852E-2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BA-433B-9D7E-0FF2D95AF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217088"/>
        <c:axId val="86218624"/>
        <c:axId val="0"/>
      </c:bar3DChart>
      <c:catAx>
        <c:axId val="8621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86218624"/>
        <c:crosses val="autoZero"/>
        <c:auto val="1"/>
        <c:lblAlgn val="ctr"/>
        <c:lblOffset val="100"/>
        <c:noMultiLvlLbl val="0"/>
      </c:catAx>
      <c:valAx>
        <c:axId val="862186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862170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b="0"/>
              <a:t>Ricavi per Fonti di Finanziamento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Fonti_Ente!$A$16</c:f>
              <c:strCache>
                <c:ptCount val="1"/>
                <c:pt idx="0">
                  <c:v>Fondi pubblici - Organizzazioni internazionali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Fonti_Ente!$B$15:$I$15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Fonti_Ente!$B$16:$I$16</c:f>
              <c:numCache>
                <c:formatCode>0%</c:formatCode>
                <c:ptCount val="7"/>
                <c:pt idx="0">
                  <c:v>0.28865440424475047</c:v>
                </c:pt>
                <c:pt idx="1">
                  <c:v>0.31579340691430202</c:v>
                </c:pt>
                <c:pt idx="2">
                  <c:v>0.3354493407659504</c:v>
                </c:pt>
                <c:pt idx="3">
                  <c:v>0.23311612521955244</c:v>
                </c:pt>
                <c:pt idx="4">
                  <c:v>0.16318954098810395</c:v>
                </c:pt>
                <c:pt idx="5">
                  <c:v>0.19927570236376044</c:v>
                </c:pt>
                <c:pt idx="6">
                  <c:v>0.23794043097395429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B8-4CF1-8C46-A1CDAAA1FF66}"/>
            </c:ext>
          </c:extLst>
        </c:ser>
        <c:ser>
          <c:idx val="1"/>
          <c:order val="1"/>
          <c:tx>
            <c:strRef>
              <c:f>Fonti_Ente!$A$17</c:f>
              <c:strCache>
                <c:ptCount val="1"/>
                <c:pt idx="0">
                  <c:v>Fondi pubblici Italia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Fonti_Ente!$B$15:$I$15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Fonti_Ente!$B$17:$I$17</c:f>
              <c:numCache>
                <c:formatCode>0%</c:formatCode>
                <c:ptCount val="7"/>
                <c:pt idx="0">
                  <c:v>0.45034698472699941</c:v>
                </c:pt>
                <c:pt idx="1">
                  <c:v>0.41153089090689404</c:v>
                </c:pt>
                <c:pt idx="2">
                  <c:v>0.42535717824854763</c:v>
                </c:pt>
                <c:pt idx="3">
                  <c:v>0.35962761438521179</c:v>
                </c:pt>
                <c:pt idx="4">
                  <c:v>0.45743635041730984</c:v>
                </c:pt>
                <c:pt idx="5">
                  <c:v>0.49879015747353911</c:v>
                </c:pt>
                <c:pt idx="6">
                  <c:v>0.38824269923295374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B8-4CF1-8C46-A1CDAAA1FF66}"/>
            </c:ext>
          </c:extLst>
        </c:ser>
        <c:ser>
          <c:idx val="2"/>
          <c:order val="2"/>
          <c:tx>
            <c:strRef>
              <c:f>Fonti_Ente!$A$18</c:f>
              <c:strCache>
                <c:ptCount val="1"/>
                <c:pt idx="0">
                  <c:v>Fondi Privati - Fondazioni e Associazioni</c:v>
                </c:pt>
              </c:strCache>
            </c:strRef>
          </c:tx>
          <c:invertIfNegative val="0"/>
          <c:cat>
            <c:numRef>
              <c:f>Fonti_Ente!$B$15:$I$15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Fonti_Ente!$B$18:$I$18</c:f>
              <c:numCache>
                <c:formatCode>0%</c:formatCode>
                <c:ptCount val="7"/>
                <c:pt idx="0">
                  <c:v>0.21944476785878628</c:v>
                </c:pt>
                <c:pt idx="1">
                  <c:v>0.25768048904164753</c:v>
                </c:pt>
                <c:pt idx="2">
                  <c:v>0.22080099393025365</c:v>
                </c:pt>
                <c:pt idx="3">
                  <c:v>0.39328738692229348</c:v>
                </c:pt>
                <c:pt idx="4">
                  <c:v>0.36003672362657374</c:v>
                </c:pt>
                <c:pt idx="5">
                  <c:v>0.27358631082293827</c:v>
                </c:pt>
                <c:pt idx="6">
                  <c:v>0.36687536199208665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B8-4CF1-8C46-A1CDAAA1FF66}"/>
            </c:ext>
          </c:extLst>
        </c:ser>
        <c:ser>
          <c:idx val="3"/>
          <c:order val="3"/>
          <c:tx>
            <c:strRef>
              <c:f>Fonti_Ente!$A$19</c:f>
              <c:strCache>
                <c:ptCount val="1"/>
                <c:pt idx="0">
                  <c:v>Fondi Privati - Aziende</c:v>
                </c:pt>
              </c:strCache>
            </c:strRef>
          </c:tx>
          <c:invertIfNegative val="0"/>
          <c:cat>
            <c:numRef>
              <c:f>Fonti_Ente!$B$15:$I$15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Fonti_Ente!$B$19:$I$19</c:f>
              <c:numCache>
                <c:formatCode>0%</c:formatCode>
                <c:ptCount val="7"/>
                <c:pt idx="0">
                  <c:v>1.7610311187070574E-2</c:v>
                </c:pt>
                <c:pt idx="1">
                  <c:v>3.8702347454938339E-3</c:v>
                </c:pt>
                <c:pt idx="2">
                  <c:v>8.1160006621612754E-3</c:v>
                </c:pt>
                <c:pt idx="3">
                  <c:v>5.2242094978413997E-3</c:v>
                </c:pt>
                <c:pt idx="4">
                  <c:v>3.6923310822353131E-5</c:v>
                </c:pt>
                <c:pt idx="5">
                  <c:v>5.8673346176583898E-3</c:v>
                </c:pt>
                <c:pt idx="6">
                  <c:v>6.9415078010052964E-3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B8-4CF1-8C46-A1CDAAA1FF66}"/>
            </c:ext>
          </c:extLst>
        </c:ser>
        <c:ser>
          <c:idx val="4"/>
          <c:order val="4"/>
          <c:tx>
            <c:strRef>
              <c:f>Fonti_Ente!$A$20</c:f>
              <c:strCache>
                <c:ptCount val="1"/>
                <c:pt idx="0">
                  <c:v>Fondi Privati - Donazioni da individui</c:v>
                </c:pt>
              </c:strCache>
            </c:strRef>
          </c:tx>
          <c:invertIfNegative val="0"/>
          <c:cat>
            <c:numRef>
              <c:f>Fonti_Ente!$B$15:$I$15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Fonti_Ente!$B$20:$I$20</c:f>
              <c:numCache>
                <c:formatCode>0%</c:formatCode>
                <c:ptCount val="7"/>
                <c:pt idx="0">
                  <c:v>5.7659783817503802E-3</c:v>
                </c:pt>
                <c:pt idx="1">
                  <c:v>4.3611971964731587E-3</c:v>
                </c:pt>
                <c:pt idx="2">
                  <c:v>4.6253856284289799E-3</c:v>
                </c:pt>
                <c:pt idx="3">
                  <c:v>2.543081348163985E-3</c:v>
                </c:pt>
                <c:pt idx="4">
                  <c:v>7.1020682997221711E-3</c:v>
                </c:pt>
                <c:pt idx="5">
                  <c:v>5.9285147052313223E-3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B8-4CF1-8C46-A1CDAAA1FF66}"/>
            </c:ext>
          </c:extLst>
        </c:ser>
        <c:ser>
          <c:idx val="5"/>
          <c:order val="5"/>
          <c:tx>
            <c:strRef>
              <c:f>Fonti_Ente!$A$21</c:f>
              <c:strCache>
                <c:ptCount val="1"/>
                <c:pt idx="0">
                  <c:v>Altre fonti</c:v>
                </c:pt>
              </c:strCache>
            </c:strRef>
          </c:tx>
          <c:invertIfNegative val="0"/>
          <c:cat>
            <c:numRef>
              <c:f>Fonti_Ente!$B$15:$I$15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Fonti_Ente!$B$21:$I$21</c:f>
              <c:numCache>
                <c:formatCode>0%</c:formatCode>
                <c:ptCount val="7"/>
                <c:pt idx="0">
                  <c:v>1.8177553600642899E-2</c:v>
                </c:pt>
                <c:pt idx="1">
                  <c:v>6.7637811951895685E-3</c:v>
                </c:pt>
                <c:pt idx="2">
                  <c:v>5.6511007646578917E-3</c:v>
                </c:pt>
                <c:pt idx="3">
                  <c:v>6.2015826269369656E-3</c:v>
                </c:pt>
                <c:pt idx="4">
                  <c:v>1.219839335746804E-2</c:v>
                </c:pt>
                <c:pt idx="5">
                  <c:v>1.6551980016872581E-2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7B8-4CF1-8C46-A1CDAAA1F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758208"/>
        <c:axId val="113759744"/>
        <c:axId val="0"/>
      </c:bar3DChart>
      <c:catAx>
        <c:axId val="11375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13759744"/>
        <c:crosses val="autoZero"/>
        <c:auto val="1"/>
        <c:lblAlgn val="ctr"/>
        <c:lblOffset val="100"/>
        <c:noMultiLvlLbl val="0"/>
      </c:catAx>
      <c:valAx>
        <c:axId val="1137597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137582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b="0" dirty="0" smtClean="0"/>
              <a:t>Ricavi per Paese</a:t>
            </a:r>
            <a:r>
              <a:rPr lang="it-IT" b="0" baseline="0" dirty="0" smtClean="0"/>
              <a:t> </a:t>
            </a:r>
            <a:r>
              <a:rPr lang="it-IT" b="0" baseline="0" dirty="0"/>
              <a:t>di intervento</a:t>
            </a:r>
            <a:endParaRPr lang="it-IT" b="0" dirty="0"/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8465603649262"/>
          <c:y val="8.2771671459156329E-2"/>
          <c:w val="0.83545317312214562"/>
          <c:h val="0.593400472978420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Paese!$A$18</c:f>
              <c:strCache>
                <c:ptCount val="1"/>
                <c:pt idx="0">
                  <c:v>Tanzania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Paese!$B$17:$I$17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Paese!$B$18:$I$18</c:f>
              <c:numCache>
                <c:formatCode>0%</c:formatCode>
                <c:ptCount val="7"/>
                <c:pt idx="0">
                  <c:v>0.29922620600928451</c:v>
                </c:pt>
                <c:pt idx="1">
                  <c:v>0.29844918711434937</c:v>
                </c:pt>
                <c:pt idx="2">
                  <c:v>0.27121561483812262</c:v>
                </c:pt>
                <c:pt idx="3">
                  <c:v>0.2660226337916981</c:v>
                </c:pt>
                <c:pt idx="4">
                  <c:v>0.24936709905225882</c:v>
                </c:pt>
                <c:pt idx="5">
                  <c:v>0.2409349635592887</c:v>
                </c:pt>
                <c:pt idx="6">
                  <c:v>0.18106153252398755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F2-4D95-91B8-C7BDCD213F46}"/>
            </c:ext>
          </c:extLst>
        </c:ser>
        <c:ser>
          <c:idx val="1"/>
          <c:order val="1"/>
          <c:tx>
            <c:strRef>
              <c:f>Paese!$A$19</c:f>
              <c:strCache>
                <c:ptCount val="1"/>
                <c:pt idx="0">
                  <c:v>Mozambico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Paese!$B$17:$I$17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Paese!$B$19:$I$19</c:f>
              <c:numCache>
                <c:formatCode>0%</c:formatCode>
                <c:ptCount val="7"/>
                <c:pt idx="0">
                  <c:v>0.34500760292960436</c:v>
                </c:pt>
                <c:pt idx="1">
                  <c:v>0.36794025733375374</c:v>
                </c:pt>
                <c:pt idx="2">
                  <c:v>0.39669375458669093</c:v>
                </c:pt>
                <c:pt idx="3">
                  <c:v>0.29266096649961143</c:v>
                </c:pt>
                <c:pt idx="4">
                  <c:v>0.26543573909802232</c:v>
                </c:pt>
                <c:pt idx="5">
                  <c:v>0.28127324111359292</c:v>
                </c:pt>
                <c:pt idx="6">
                  <c:v>0.23826423240759478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F2-4D95-91B8-C7BDCD213F46}"/>
            </c:ext>
          </c:extLst>
        </c:ser>
        <c:ser>
          <c:idx val="2"/>
          <c:order val="2"/>
          <c:tx>
            <c:strRef>
              <c:f>Paese!$A$20</c:f>
              <c:strCache>
                <c:ptCount val="1"/>
                <c:pt idx="0">
                  <c:v>Myanmar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Paese!$B$17:$I$17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Paese!$B$20:$I$20</c:f>
              <c:numCache>
                <c:formatCode>0%</c:formatCode>
                <c:ptCount val="7"/>
                <c:pt idx="0">
                  <c:v>0.18828183768023862</c:v>
                </c:pt>
                <c:pt idx="1">
                  <c:v>0.22516321296576294</c:v>
                </c:pt>
                <c:pt idx="2">
                  <c:v>0.22072515357797023</c:v>
                </c:pt>
                <c:pt idx="3">
                  <c:v>0.18383484649246226</c:v>
                </c:pt>
                <c:pt idx="4">
                  <c:v>0.20767178804154565</c:v>
                </c:pt>
                <c:pt idx="5">
                  <c:v>0.16692731652295173</c:v>
                </c:pt>
                <c:pt idx="6">
                  <c:v>0.17617400514918982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F2-4D95-91B8-C7BDCD213F46}"/>
            </c:ext>
          </c:extLst>
        </c:ser>
        <c:ser>
          <c:idx val="3"/>
          <c:order val="3"/>
          <c:tx>
            <c:strRef>
              <c:f>Paese!$A$21</c:f>
              <c:strCache>
                <c:ptCount val="1"/>
                <c:pt idx="0">
                  <c:v>Libano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Paese!$B$17:$I$17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Paese!$B$21:$I$21</c:f>
              <c:numCache>
                <c:formatCode>0%</c:formatCode>
                <c:ptCount val="7"/>
                <c:pt idx="0">
                  <c:v>0</c:v>
                </c:pt>
                <c:pt idx="1">
                  <c:v>2.0378106900025192E-3</c:v>
                </c:pt>
                <c:pt idx="2">
                  <c:v>1.5704680625788826E-3</c:v>
                </c:pt>
                <c:pt idx="3">
                  <c:v>4.2407052172498801E-2</c:v>
                </c:pt>
                <c:pt idx="4">
                  <c:v>9.1610319774772089E-2</c:v>
                </c:pt>
                <c:pt idx="5">
                  <c:v>0.10577980544709871</c:v>
                </c:pt>
                <c:pt idx="6">
                  <c:v>0.16165949483967057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F2-4D95-91B8-C7BDCD213F46}"/>
            </c:ext>
          </c:extLst>
        </c:ser>
        <c:ser>
          <c:idx val="4"/>
          <c:order val="4"/>
          <c:tx>
            <c:strRef>
              <c:f>Paese!$A$22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Paese!$B$17:$I$17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Paese!$B$22:$I$22</c:f>
              <c:numCache>
                <c:formatCode>0%</c:formatCode>
                <c:ptCount val="7"/>
                <c:pt idx="0">
                  <c:v>0.16748435338087253</c:v>
                </c:pt>
                <c:pt idx="1">
                  <c:v>0.1064095318961315</c:v>
                </c:pt>
                <c:pt idx="2">
                  <c:v>0.10979500893463734</c:v>
                </c:pt>
                <c:pt idx="3">
                  <c:v>0.21507450104372935</c:v>
                </c:pt>
                <c:pt idx="4">
                  <c:v>0.17378572786447716</c:v>
                </c:pt>
                <c:pt idx="5">
                  <c:v>0.18761036179671567</c:v>
                </c:pt>
                <c:pt idx="6">
                  <c:v>0.24284073507955733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F2-4D95-91B8-C7BDCD213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034240"/>
        <c:axId val="101036032"/>
        <c:axId val="0"/>
      </c:bar3DChart>
      <c:catAx>
        <c:axId val="1010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01036032"/>
        <c:crosses val="autoZero"/>
        <c:auto val="1"/>
        <c:lblAlgn val="ctr"/>
        <c:lblOffset val="100"/>
        <c:noMultiLvlLbl val="0"/>
      </c:catAx>
      <c:valAx>
        <c:axId val="10103603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010342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Ricavi sviluppo emergenza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GRAPH21!$A$22</c:f>
              <c:strCache>
                <c:ptCount val="1"/>
                <c:pt idx="0">
                  <c:v>Ricavi sviluppo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GRAPH21!$B$21:$D$21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GRAPH21!$B$22:$D$22</c:f>
              <c:numCache>
                <c:formatCode>_-* #,##0_-;\-* #,##0_-;_-* "-"??_-;_-@_-</c:formatCode>
                <c:ptCount val="3"/>
                <c:pt idx="0">
                  <c:v>5861200.6300000027</c:v>
                </c:pt>
                <c:pt idx="1">
                  <c:v>5130470.9599999981</c:v>
                </c:pt>
                <c:pt idx="2">
                  <c:v>4073314.55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14-472D-9D00-FDA6E3CF8278}"/>
            </c:ext>
          </c:extLst>
        </c:ser>
        <c:ser>
          <c:idx val="1"/>
          <c:order val="1"/>
          <c:tx>
            <c:strRef>
              <c:f>GRAPH21!$A$23</c:f>
              <c:strCache>
                <c:ptCount val="1"/>
                <c:pt idx="0">
                  <c:v>Ricavi emergenza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GRAPH21!$B$21:$D$21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GRAPH21!$B$23:$D$23</c:f>
              <c:numCache>
                <c:formatCode>_-* #,##0_-;\-* #,##0_-;_-* "-"??_-;_-@_-</c:formatCode>
                <c:ptCount val="3"/>
                <c:pt idx="0">
                  <c:v>0</c:v>
                </c:pt>
                <c:pt idx="1">
                  <c:v>231995.07</c:v>
                </c:pt>
                <c:pt idx="2">
                  <c:v>414599.46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14-472D-9D00-FDA6E3CF8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792768"/>
        <c:axId val="117794304"/>
      </c:barChart>
      <c:catAx>
        <c:axId val="11779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794304"/>
        <c:crosses val="autoZero"/>
        <c:auto val="1"/>
        <c:lblAlgn val="ctr"/>
        <c:lblOffset val="100"/>
        <c:noMultiLvlLbl val="0"/>
      </c:catAx>
      <c:valAx>
        <c:axId val="11779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79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Progetti</a:t>
            </a:r>
            <a:r>
              <a:rPr lang="it-IT" baseline="0"/>
              <a:t> presentati per Fonti (Euro)</a:t>
            </a: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9527559055118106E-2"/>
          <c:y val="0.14562230074597568"/>
          <c:w val="0.87148693369850505"/>
          <c:h val="0.673484939824218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Fonti_Ente!$A$70</c:f>
              <c:strCache>
                <c:ptCount val="1"/>
                <c:pt idx="0">
                  <c:v>Fondi pubblici - Organizzazioni internazionali</c:v>
                </c:pt>
              </c:strCache>
            </c:strRef>
          </c:tx>
          <c:spPr>
            <a:solidFill>
              <a:srgbClr val="58C5C7"/>
            </a:solidFill>
            <a:ln>
              <a:noFill/>
            </a:ln>
            <a:effectLst/>
          </c:spPr>
          <c:invertIfNegative val="0"/>
          <c:cat>
            <c:numRef>
              <c:f>Fonti_Ente!$B$69:$D$69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Fonti_Ente!$B$70:$D$70</c:f>
              <c:numCache>
                <c:formatCode>_-* #,##0_-;\-* #,##0_-;_-* "-"??_-;_-@_-</c:formatCode>
                <c:ptCount val="3"/>
                <c:pt idx="0">
                  <c:v>464376.33999999997</c:v>
                </c:pt>
                <c:pt idx="1">
                  <c:v>3037026.36</c:v>
                </c:pt>
                <c:pt idx="2">
                  <c:v>1338129.3999999999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08-4202-8B21-76AC778382A6}"/>
            </c:ext>
          </c:extLst>
        </c:ser>
        <c:ser>
          <c:idx val="1"/>
          <c:order val="1"/>
          <c:tx>
            <c:strRef>
              <c:f>Fonti_Ente!$A$71</c:f>
              <c:strCache>
                <c:ptCount val="1"/>
                <c:pt idx="0">
                  <c:v>Fondi pubblici Italia</c:v>
                </c:pt>
              </c:strCache>
            </c:strRef>
          </c:tx>
          <c:spPr>
            <a:solidFill>
              <a:srgbClr val="EF413D"/>
            </a:solidFill>
            <a:ln>
              <a:noFill/>
            </a:ln>
            <a:effectLst/>
          </c:spPr>
          <c:invertIfNegative val="0"/>
          <c:cat>
            <c:numRef>
              <c:f>Fonti_Ente!$B$69:$D$69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Fonti_Ente!$B$71:$D$71</c:f>
              <c:numCache>
                <c:formatCode>_-* #,##0_-;\-* #,##0_-;_-* "-"??_-;_-@_-</c:formatCode>
                <c:ptCount val="3"/>
                <c:pt idx="0">
                  <c:v>7364545.9799999995</c:v>
                </c:pt>
                <c:pt idx="1">
                  <c:v>415308</c:v>
                </c:pt>
                <c:pt idx="2">
                  <c:v>2913717.0599999996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08-4202-8B21-76AC778382A6}"/>
            </c:ext>
          </c:extLst>
        </c:ser>
        <c:ser>
          <c:idx val="2"/>
          <c:order val="2"/>
          <c:tx>
            <c:strRef>
              <c:f>Fonti_Ente!$A$72</c:f>
              <c:strCache>
                <c:ptCount val="1"/>
                <c:pt idx="0">
                  <c:v>Fondi Privati - Fondazioni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Fonti_Ente!$B$69:$D$69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Fonti_Ente!$B$72:$D$72</c:f>
              <c:numCache>
                <c:formatCode>_-* #,##0_-;\-* #,##0_-;_-* "-"??_-;_-@_-</c:formatCode>
                <c:ptCount val="3"/>
                <c:pt idx="0">
                  <c:v>2269002.9699999997</c:v>
                </c:pt>
                <c:pt idx="1">
                  <c:v>958638.27</c:v>
                </c:pt>
                <c:pt idx="2">
                  <c:v>1397224.13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08-4202-8B21-76AC778382A6}"/>
            </c:ext>
          </c:extLst>
        </c:ser>
        <c:ser>
          <c:idx val="3"/>
          <c:order val="3"/>
          <c:tx>
            <c:strRef>
              <c:f>Fonti_Ente!$A$73</c:f>
              <c:strCache>
                <c:ptCount val="1"/>
                <c:pt idx="0">
                  <c:v>Fondi Privati - Aziende</c:v>
                </c:pt>
              </c:strCache>
            </c:strRef>
          </c:tx>
          <c:spPr>
            <a:solidFill>
              <a:srgbClr val="CC00FF"/>
            </a:solidFill>
            <a:ln>
              <a:noFill/>
            </a:ln>
            <a:effectLst/>
          </c:spPr>
          <c:invertIfNegative val="0"/>
          <c:cat>
            <c:numRef>
              <c:f>Fonti_Ente!$B$69:$D$69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Fonti_Ente!$B$73:$D$73</c:f>
              <c:numCache>
                <c:formatCode>_-* #,##0_-;\-* #,##0_-;_-* "-"??_-;_-@_-</c:formatCode>
                <c:ptCount val="3"/>
                <c:pt idx="0">
                  <c:v>53341</c:v>
                </c:pt>
                <c:pt idx="1">
                  <c:v>167500</c:v>
                </c:pt>
                <c:pt idx="2">
                  <c:v>915000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08-4202-8B21-76AC77838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144320"/>
        <c:axId val="65145856"/>
      </c:barChart>
      <c:catAx>
        <c:axId val="6514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145856"/>
        <c:crosses val="autoZero"/>
        <c:auto val="1"/>
        <c:lblAlgn val="ctr"/>
        <c:lblOffset val="100"/>
        <c:noMultiLvlLbl val="0"/>
      </c:catAx>
      <c:valAx>
        <c:axId val="6514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14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Progetti presentati per </a:t>
            </a:r>
            <a:r>
              <a:rPr lang="it-IT" dirty="0" smtClean="0"/>
              <a:t>Paese (Euro)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Paese!$A$77</c:f>
              <c:strCache>
                <c:ptCount val="1"/>
                <c:pt idx="0">
                  <c:v>Tanzania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Paese!$B$76:$D$76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Paese!$B$77:$D$77</c:f>
              <c:numCache>
                <c:formatCode>_-* #,##0_-;\-* #,##0_-;_-* "-"??_-;_-@_-</c:formatCode>
                <c:ptCount val="3"/>
                <c:pt idx="0">
                  <c:v>2741131</c:v>
                </c:pt>
                <c:pt idx="1">
                  <c:v>371816.27</c:v>
                </c:pt>
                <c:pt idx="2">
                  <c:v>344248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19-4FEA-98F8-BD8F9C5A0D6D}"/>
            </c:ext>
          </c:extLst>
        </c:ser>
        <c:ser>
          <c:idx val="1"/>
          <c:order val="1"/>
          <c:tx>
            <c:strRef>
              <c:f>Paese!$A$78</c:f>
              <c:strCache>
                <c:ptCount val="1"/>
                <c:pt idx="0">
                  <c:v>Mozambico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Paese!$B$76:$D$76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Paese!$B$78:$D$78</c:f>
              <c:numCache>
                <c:formatCode>_-* #,##0_-;\-* #,##0_-;_-* "-"??_-;_-@_-</c:formatCode>
                <c:ptCount val="3"/>
                <c:pt idx="0">
                  <c:v>4963133.03</c:v>
                </c:pt>
                <c:pt idx="1">
                  <c:v>2164732.83</c:v>
                </c:pt>
                <c:pt idx="2">
                  <c:v>2915680.58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19-4FEA-98F8-BD8F9C5A0D6D}"/>
            </c:ext>
          </c:extLst>
        </c:ser>
        <c:ser>
          <c:idx val="2"/>
          <c:order val="2"/>
          <c:tx>
            <c:strRef>
              <c:f>Paese!$A$79</c:f>
              <c:strCache>
                <c:ptCount val="1"/>
                <c:pt idx="0">
                  <c:v>Myanmar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Paese!$B$76:$D$76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Paese!$B$79:$D$79</c:f>
              <c:numCache>
                <c:formatCode>_-* #,##0_-;\-* #,##0_-;_-* "-"??_-;_-@_-</c:formatCode>
                <c:ptCount val="3"/>
                <c:pt idx="0">
                  <c:v>1144896.97</c:v>
                </c:pt>
                <c:pt idx="1">
                  <c:v>1090926</c:v>
                </c:pt>
                <c:pt idx="2">
                  <c:v>1078684.5899999999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19-4FEA-98F8-BD8F9C5A0D6D}"/>
            </c:ext>
          </c:extLst>
        </c:ser>
        <c:ser>
          <c:idx val="3"/>
          <c:order val="3"/>
          <c:tx>
            <c:strRef>
              <c:f>Paese!$A$80</c:f>
              <c:strCache>
                <c:ptCount val="1"/>
                <c:pt idx="0">
                  <c:v>Libano</c:v>
                </c:pt>
              </c:strCache>
            </c:strRef>
          </c:tx>
          <c:spPr>
            <a:solidFill>
              <a:srgbClr val="CC3399"/>
            </a:solidFill>
            <a:ln>
              <a:noFill/>
            </a:ln>
            <a:effectLst/>
          </c:spPr>
          <c:invertIfNegative val="0"/>
          <c:cat>
            <c:numRef>
              <c:f>Paese!$B$76:$D$76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Paese!$B$80:$D$80</c:f>
              <c:numCache>
                <c:formatCode>_-* #,##0_-;\-* #,##0_-;_-* "-"??_-;_-@_-</c:formatCode>
                <c:ptCount val="3"/>
                <c:pt idx="0">
                  <c:v>187109.05</c:v>
                </c:pt>
                <c:pt idx="1">
                  <c:v>1025580</c:v>
                </c:pt>
                <c:pt idx="2">
                  <c:v>1473181.76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19-4FEA-98F8-BD8F9C5A0D6D}"/>
            </c:ext>
          </c:extLst>
        </c:ser>
        <c:ser>
          <c:idx val="4"/>
          <c:order val="4"/>
          <c:tx>
            <c:strRef>
              <c:f>Paese!$A$81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Paese!$B$76:$D$76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Paese!$B$81:$D$81</c:f>
              <c:numCache>
                <c:formatCode>_-* #,##0_-;\-* #,##0_-;_-* "-"??_-;_-@_-</c:formatCode>
                <c:ptCount val="3"/>
                <c:pt idx="0">
                  <c:v>1162275.93</c:v>
                </c:pt>
                <c:pt idx="1">
                  <c:v>464730</c:v>
                </c:pt>
                <c:pt idx="2">
                  <c:v>771775.66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19-4FEA-98F8-BD8F9C5A0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240064"/>
        <c:axId val="125364096"/>
      </c:barChart>
      <c:catAx>
        <c:axId val="12524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364096"/>
        <c:crosses val="autoZero"/>
        <c:auto val="1"/>
        <c:lblAlgn val="ctr"/>
        <c:lblOffset val="100"/>
        <c:noMultiLvlLbl val="0"/>
      </c:catAx>
      <c:valAx>
        <c:axId val="12536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24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Concept</a:t>
            </a:r>
            <a:r>
              <a:rPr lang="it-IT" baseline="0"/>
              <a:t> Note (Euro)</a:t>
            </a: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GR!$B$20</c:f>
              <c:strCache>
                <c:ptCount val="1"/>
                <c:pt idx="0">
                  <c:v>Presentati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GR!$C$19:$E$19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GR!$C$20:$E$20</c:f>
              <c:numCache>
                <c:formatCode>_-* #,##0_-;\-* #,##0_-;_-* "-"??_-;_-@_-</c:formatCode>
                <c:ptCount val="3"/>
                <c:pt idx="0">
                  <c:v>2640047.7599999998</c:v>
                </c:pt>
                <c:pt idx="1">
                  <c:v>9081327</c:v>
                </c:pt>
                <c:pt idx="2">
                  <c:v>7909361.3499999996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A1-4001-84FB-82A952C3D5DF}"/>
            </c:ext>
          </c:extLst>
        </c:ser>
        <c:ser>
          <c:idx val="1"/>
          <c:order val="1"/>
          <c:tx>
            <c:strRef>
              <c:f>GR!$B$21</c:f>
              <c:strCache>
                <c:ptCount val="1"/>
                <c:pt idx="0">
                  <c:v>Approvato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GR!$C$19:$E$19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GR!$C$21:$E$21</c:f>
              <c:numCache>
                <c:formatCode>_-* #,##0_-;\-* #,##0_-;_-* "-"??_-;_-@_-</c:formatCode>
                <c:ptCount val="3"/>
                <c:pt idx="0">
                  <c:v>483703.76</c:v>
                </c:pt>
                <c:pt idx="1">
                  <c:v>1017688</c:v>
                </c:pt>
                <c:pt idx="2">
                  <c:v>709347.35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A1-4001-84FB-82A952C3D5DF}"/>
            </c:ext>
          </c:extLst>
        </c:ser>
        <c:ser>
          <c:idx val="2"/>
          <c:order val="2"/>
          <c:tx>
            <c:strRef>
              <c:f>GR!$B$22</c:f>
              <c:strCache>
                <c:ptCount val="1"/>
                <c:pt idx="0">
                  <c:v>Respinto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GR!$C$19:$E$19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GR!$C$22:$E$22</c:f>
              <c:numCache>
                <c:formatCode>_-* #,##0_-;\-* #,##0_-;_-* "-"??_-;_-@_-</c:formatCode>
                <c:ptCount val="3"/>
                <c:pt idx="0">
                  <c:v>2156344</c:v>
                </c:pt>
                <c:pt idx="1">
                  <c:v>7906081</c:v>
                </c:pt>
                <c:pt idx="2">
                  <c:v>3460669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A1-4001-84FB-82A952C3D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391232"/>
        <c:axId val="125392768"/>
      </c:barChart>
      <c:catAx>
        <c:axId val="12539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392768"/>
        <c:crosses val="autoZero"/>
        <c:auto val="1"/>
        <c:lblAlgn val="ctr"/>
        <c:lblOffset val="100"/>
        <c:noMultiLvlLbl val="0"/>
      </c:catAx>
      <c:valAx>
        <c:axId val="12539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39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Full</a:t>
            </a:r>
            <a:r>
              <a:rPr lang="it-IT" baseline="0"/>
              <a:t> Proposal (Euro)</a:t>
            </a: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GR!$B$6</c:f>
              <c:strCache>
                <c:ptCount val="1"/>
                <c:pt idx="0">
                  <c:v>Presentati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GR!$C$5:$E$5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GR!$C$6:$E$6</c:f>
              <c:numCache>
                <c:formatCode>_-* #,##0_-;\-* #,##0_-;_-* "-"??_-;_-@_-</c:formatCode>
                <c:ptCount val="3"/>
                <c:pt idx="0">
                  <c:v>10325345.98</c:v>
                </c:pt>
                <c:pt idx="1">
                  <c:v>5206285.0999999996</c:v>
                </c:pt>
                <c:pt idx="2">
                  <c:v>6583570.5899999999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73-4547-A85F-D9F28DC9F0F6}"/>
            </c:ext>
          </c:extLst>
        </c:ser>
        <c:ser>
          <c:idx val="1"/>
          <c:order val="1"/>
          <c:tx>
            <c:strRef>
              <c:f>GR!$B$7</c:f>
              <c:strCache>
                <c:ptCount val="1"/>
                <c:pt idx="0">
                  <c:v>Approvato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GR!$C$5:$E$5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GR!$C$7:$E$7</c:f>
              <c:numCache>
                <c:formatCode>_-* #,##0_-;\-* #,##0_-;_-* "-"??_-;_-@_-</c:formatCode>
                <c:ptCount val="3"/>
                <c:pt idx="0">
                  <c:v>4866181.8999999994</c:v>
                </c:pt>
                <c:pt idx="1">
                  <c:v>3431410.1</c:v>
                </c:pt>
                <c:pt idx="2">
                  <c:v>2509583.86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73-4547-A85F-D9F28DC9F0F6}"/>
            </c:ext>
          </c:extLst>
        </c:ser>
        <c:ser>
          <c:idx val="2"/>
          <c:order val="2"/>
          <c:tx>
            <c:strRef>
              <c:f>GR!$B$8</c:f>
              <c:strCache>
                <c:ptCount val="1"/>
                <c:pt idx="0">
                  <c:v>Respinto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GR!$C$5:$E$5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GR!$C$8:$E$8</c:f>
              <c:numCache>
                <c:formatCode>_-* #,##0_-;\-* #,##0_-;_-* "-"??_-;_-@_-</c:formatCode>
                <c:ptCount val="3"/>
                <c:pt idx="0">
                  <c:v>5459164.0800000001</c:v>
                </c:pt>
                <c:pt idx="1">
                  <c:v>1531467</c:v>
                </c:pt>
                <c:pt idx="2">
                  <c:v>2499336.73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73-4547-A85F-D9F28DC9F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581184"/>
        <c:axId val="125582720"/>
      </c:barChart>
      <c:catAx>
        <c:axId val="12558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582720"/>
        <c:crosses val="autoZero"/>
        <c:auto val="1"/>
        <c:lblAlgn val="ctr"/>
        <c:lblOffset val="100"/>
        <c:noMultiLvlLbl val="0"/>
      </c:catAx>
      <c:valAx>
        <c:axId val="12558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5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0.33249</cdr:x>
      <cdr:y>0.00854</cdr:y>
    </cdr:from>
    <cdr:to>
      <cdr:x>0.79707</cdr:x>
      <cdr:y>0.08237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659380" y="38100"/>
          <a:ext cx="368808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EBB08-9396-4577-A54A-9843654FC464}" type="datetimeFigureOut">
              <a:rPr lang="it-IT" smtClean="0"/>
              <a:t>13/05/2021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41A2A-3B24-4FDE-B71B-649045B337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36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41A2A-3B24-4FDE-B71B-649045B3377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16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41A2A-3B24-4FDE-B71B-649045B3377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7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41A2A-3B24-4FDE-B71B-649045B3377A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6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02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C269B14-494B-8145-B171-67F0707D84FB}" type="datetimeFigureOut">
              <a:rPr lang="it-IT" smtClean="0"/>
              <a:pPr/>
              <a:t>13/05/2021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BF341C-E86A-6C4C-A3B2-F57010F1F0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1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0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238-2_STE_ligh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r="711" b="8503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1863479" y="3144170"/>
            <a:ext cx="5443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—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Per la natura, con le persone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845" y="1455103"/>
            <a:ext cx="1890252" cy="1607131"/>
          </a:xfrm>
          <a:prstGeom prst="rect">
            <a:avLst/>
          </a:prstGeom>
        </p:spPr>
      </p:pic>
      <p:sp>
        <p:nvSpPr>
          <p:cNvPr id="9" name="Rectangle 3"/>
          <p:cNvSpPr/>
          <p:nvPr/>
        </p:nvSpPr>
        <p:spPr>
          <a:xfrm>
            <a:off x="2" y="4213861"/>
            <a:ext cx="9143999" cy="929641"/>
          </a:xfrm>
          <a:prstGeom prst="rect">
            <a:avLst/>
          </a:prstGeom>
          <a:solidFill>
            <a:srgbClr val="3C3F42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" y="4309028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RAPPORTO DI MISSIONE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ISTITUTO OIKOS AL 31 DICEMBRE 2020</a:t>
            </a:r>
          </a:p>
        </p:txBody>
      </p:sp>
    </p:spTree>
    <p:extLst>
      <p:ext uri="{BB962C8B-B14F-4D97-AF65-F5344CB8AC3E}">
        <p14:creationId xmlns:p14="http://schemas.microsoft.com/office/powerpoint/2010/main" val="222315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 rot="16200000">
            <a:off x="-1651000" y="2706156"/>
            <a:ext cx="41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Eventi</a:t>
            </a:r>
            <a:r>
              <a:rPr lang="en-US" sz="1400" dirty="0">
                <a:solidFill>
                  <a:schemeClr val="bg1"/>
                </a:solidFill>
              </a:rPr>
              <a:t> di </a:t>
            </a:r>
            <a:r>
              <a:rPr lang="en-US" sz="1400" dirty="0" err="1">
                <a:solidFill>
                  <a:schemeClr val="bg1"/>
                </a:solidFill>
              </a:rPr>
              <a:t>maggior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rilievo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57300" y="307040"/>
            <a:ext cx="7096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La </a:t>
            </a:r>
            <a:r>
              <a:rPr lang="it-IT" sz="2000" b="1" dirty="0" err="1">
                <a:solidFill>
                  <a:srgbClr val="FF0000"/>
                </a:solidFill>
              </a:rPr>
              <a:t>Governance</a:t>
            </a:r>
            <a:r>
              <a:rPr lang="it-IT" sz="2000" b="1" dirty="0">
                <a:solidFill>
                  <a:srgbClr val="FF0000"/>
                </a:solidFill>
              </a:rPr>
              <a:t> di Oikos nel 2020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350818" y="900349"/>
            <a:ext cx="77931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Dicembre 2019- </a:t>
            </a:r>
            <a:r>
              <a:rPr lang="it-IT" dirty="0"/>
              <a:t>Insediamento del nuovo </a:t>
            </a:r>
            <a:r>
              <a:rPr lang="it-IT" dirty="0" smtClean="0"/>
              <a:t>Consiglio </a:t>
            </a:r>
            <a:r>
              <a:rPr lang="it-IT" dirty="0"/>
              <a:t>D</a:t>
            </a:r>
            <a:r>
              <a:rPr lang="it-IT" dirty="0" smtClean="0"/>
              <a:t>irettivo</a:t>
            </a:r>
            <a:endParaRPr lang="it-IT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 smtClean="0"/>
              <a:t>Febbraio </a:t>
            </a:r>
            <a:r>
              <a:rPr lang="it-IT" b="1" dirty="0"/>
              <a:t>2020  </a:t>
            </a:r>
            <a:r>
              <a:rPr lang="it-IT" dirty="0"/>
              <a:t>- Insediamento dell’ODV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Maggio 2020 </a:t>
            </a:r>
            <a:r>
              <a:rPr lang="it-IT" dirty="0"/>
              <a:t>- Incarico alla Direzione a  Paola Mariani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Maggio 2020  </a:t>
            </a:r>
            <a:r>
              <a:rPr lang="it-IT" dirty="0"/>
              <a:t>- Istituzione del Comitato Esecutivo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Luglio 2020 - </a:t>
            </a:r>
            <a:r>
              <a:rPr lang="it-IT" dirty="0"/>
              <a:t>A</a:t>
            </a:r>
            <a:r>
              <a:rPr lang="it-IT" dirty="0" smtClean="0"/>
              <a:t>deguamento </a:t>
            </a:r>
            <a:r>
              <a:rPr lang="it-IT" dirty="0"/>
              <a:t>alla legge </a:t>
            </a:r>
            <a:r>
              <a:rPr lang="it-IT" dirty="0" smtClean="0"/>
              <a:t>Privacy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Ottobre 2020 </a:t>
            </a:r>
            <a:r>
              <a:rPr lang="it-IT" dirty="0"/>
              <a:t>- Approvazione </a:t>
            </a:r>
            <a:r>
              <a:rPr lang="it-IT" dirty="0" smtClean="0"/>
              <a:t>della revisione del </a:t>
            </a:r>
            <a:r>
              <a:rPr lang="it-IT" dirty="0"/>
              <a:t>Piano </a:t>
            </a:r>
            <a:r>
              <a:rPr lang="it-IT" dirty="0" smtClean="0"/>
              <a:t>Strategico </a:t>
            </a:r>
            <a:r>
              <a:rPr lang="it-IT" dirty="0"/>
              <a:t>2019-2023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i="1" dirty="0"/>
              <a:t>On </a:t>
            </a:r>
            <a:r>
              <a:rPr lang="it-IT" b="1" i="1" dirty="0" err="1"/>
              <a:t>going</a:t>
            </a:r>
            <a:r>
              <a:rPr lang="it-IT" b="1" i="1" dirty="0"/>
              <a:t> </a:t>
            </a:r>
            <a:r>
              <a:rPr lang="it-IT" dirty="0"/>
              <a:t>– </a:t>
            </a:r>
            <a:r>
              <a:rPr lang="it-IT" dirty="0" smtClean="0"/>
              <a:t>Miglioramento </a:t>
            </a:r>
            <a:r>
              <a:rPr lang="it-IT" dirty="0"/>
              <a:t>del processo M&amp;E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i="1" dirty="0"/>
              <a:t>On </a:t>
            </a:r>
            <a:r>
              <a:rPr lang="it-IT" b="1" i="1" dirty="0" err="1"/>
              <a:t>going</a:t>
            </a:r>
            <a:r>
              <a:rPr lang="it-IT" b="1" i="1" dirty="0"/>
              <a:t> </a:t>
            </a:r>
            <a:r>
              <a:rPr lang="it-IT" dirty="0"/>
              <a:t>- A</a:t>
            </a:r>
            <a:r>
              <a:rPr lang="it-IT" dirty="0" smtClean="0"/>
              <a:t>mpliamento </a:t>
            </a:r>
            <a:r>
              <a:rPr lang="it-IT" dirty="0"/>
              <a:t>e aggiornamento del pacchetto procedurale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569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 rot="16200000">
            <a:off x="-1651000" y="2706156"/>
            <a:ext cx="41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ORGANIGRAMMA 2020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9649" t="31250" r="29063" b="11719"/>
          <a:stretch/>
        </p:blipFill>
        <p:spPr>
          <a:xfrm>
            <a:off x="1334355" y="-58654"/>
            <a:ext cx="6862598" cy="53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8"/>
            <a:ext cx="576648" cy="445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718" y="255711"/>
            <a:ext cx="633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F413D"/>
                </a:solidFill>
                <a:latin typeface="+mj-lt"/>
              </a:rPr>
              <a:t>Dove </a:t>
            </a:r>
            <a:r>
              <a:rPr lang="en-US" sz="2400" b="1" dirty="0" err="1">
                <a:solidFill>
                  <a:srgbClr val="EF413D"/>
                </a:solidFill>
                <a:latin typeface="+mj-lt"/>
              </a:rPr>
              <a:t>abbiamo</a:t>
            </a:r>
            <a:r>
              <a:rPr lang="en-US" sz="2400" b="1" dirty="0">
                <a:solidFill>
                  <a:srgbClr val="EF413D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EF413D"/>
                </a:solidFill>
                <a:latin typeface="+mj-lt"/>
              </a:rPr>
              <a:t>lavorato</a:t>
            </a:r>
            <a:r>
              <a:rPr lang="en-US" sz="2400" b="1" dirty="0">
                <a:solidFill>
                  <a:srgbClr val="EF413D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EF413D"/>
                </a:solidFill>
                <a:latin typeface="+mj-lt"/>
              </a:rPr>
              <a:t>nel</a:t>
            </a:r>
            <a:r>
              <a:rPr lang="en-US" sz="2400" b="1" dirty="0">
                <a:solidFill>
                  <a:srgbClr val="EF413D"/>
                </a:solidFill>
                <a:latin typeface="+mj-lt"/>
              </a:rPr>
              <a:t>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3027" y="707149"/>
            <a:ext cx="5443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F413D"/>
                </a:solidFill>
                <a:latin typeface="+mj-lt"/>
              </a:rPr>
              <a:t>—</a:t>
            </a:r>
            <a:endParaRPr lang="en-US" dirty="0">
              <a:solidFill>
                <a:srgbClr val="EF413D"/>
              </a:solidFill>
              <a:latin typeface="+mj-lt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04" y="758940"/>
            <a:ext cx="8200596" cy="3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C:\Users\camilla.macchioni\Desktop\legend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12" y="3015063"/>
            <a:ext cx="1636077" cy="81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/>
          <p:cNvSpPr txBox="1"/>
          <p:nvPr/>
        </p:nvSpPr>
        <p:spPr>
          <a:xfrm rot="16200000">
            <a:off x="-1668162" y="2694345"/>
            <a:ext cx="41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AREE GEOGRAFICHE DI INTERVENTO - 2020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624418" y="4796140"/>
            <a:ext cx="5795963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300" b="1" dirty="0">
                <a:latin typeface="+mn-lt"/>
              </a:rPr>
              <a:t>Uffici di Istituto Oikos: Italia, Tanzania, Mozambico, Myanmar, Libano </a:t>
            </a:r>
            <a:endParaRPr lang="it-IT" sz="1300" dirty="0">
              <a:latin typeface="+mn-lt"/>
            </a:endParaRPr>
          </a:p>
        </p:txBody>
      </p:sp>
      <p:pic>
        <p:nvPicPr>
          <p:cNvPr id="14" name="Picture 9" descr="C:\Users\camilla.macchioni\Desktop\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998" y="2466182"/>
            <a:ext cx="2095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C:\Users\camilla.macchioni\Desktop\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98" y="3015063"/>
            <a:ext cx="2095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:\Users\camilla.macchioni\Desktop\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73" y="3318889"/>
            <a:ext cx="2095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C:\Users\camilla.macchioni\Desktop\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24" y="3120631"/>
            <a:ext cx="2095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C:\Users\camilla.macchioni\Desktop\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91" y="4813602"/>
            <a:ext cx="2095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C:\Users\camilla.macchioni\Desktop\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24" y="2163760"/>
            <a:ext cx="2095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1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 rot="16200000">
            <a:off x="-1651000" y="2706156"/>
            <a:ext cx="41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LE SEDI DI OIKOS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01406" y="367617"/>
            <a:ext cx="418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LE SEDI DI OIKOS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18834"/>
              </p:ext>
            </p:extLst>
          </p:nvPr>
        </p:nvGraphicFramePr>
        <p:xfrm>
          <a:off x="1401406" y="776558"/>
          <a:ext cx="6934519" cy="3529870"/>
        </p:xfrm>
        <a:graphic>
          <a:graphicData uri="http://schemas.openxmlformats.org/drawingml/2006/table">
            <a:tbl>
              <a:tblPr firstRow="1" firstCol="1" bandRow="1"/>
              <a:tblGrid>
                <a:gridCol w="613941">
                  <a:extLst>
                    <a:ext uri="{9D8B030D-6E8A-4147-A177-3AD203B41FA5}">
                      <a16:colId xmlns:a16="http://schemas.microsoft.com/office/drawing/2014/main" xmlns="" val="3803199689"/>
                    </a:ext>
                  </a:extLst>
                </a:gridCol>
                <a:gridCol w="497856">
                  <a:extLst>
                    <a:ext uri="{9D8B030D-6E8A-4147-A177-3AD203B41FA5}">
                      <a16:colId xmlns:a16="http://schemas.microsoft.com/office/drawing/2014/main" xmlns="" val="921908821"/>
                    </a:ext>
                  </a:extLst>
                </a:gridCol>
                <a:gridCol w="1389724">
                  <a:extLst>
                    <a:ext uri="{9D8B030D-6E8A-4147-A177-3AD203B41FA5}">
                      <a16:colId xmlns:a16="http://schemas.microsoft.com/office/drawing/2014/main" xmlns="" val="1416176408"/>
                    </a:ext>
                  </a:extLst>
                </a:gridCol>
                <a:gridCol w="1494263">
                  <a:extLst>
                    <a:ext uri="{9D8B030D-6E8A-4147-A177-3AD203B41FA5}">
                      <a16:colId xmlns:a16="http://schemas.microsoft.com/office/drawing/2014/main" xmlns="" val="872969848"/>
                    </a:ext>
                  </a:extLst>
                </a:gridCol>
                <a:gridCol w="2938735">
                  <a:extLst>
                    <a:ext uri="{9D8B030D-6E8A-4147-A177-3AD203B41FA5}">
                      <a16:colId xmlns:a16="http://schemas.microsoft.com/office/drawing/2014/main" xmlns="" val="3513457582"/>
                    </a:ext>
                  </a:extLst>
                </a:gridCol>
              </a:tblGrid>
              <a:tr h="295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Paese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Avvio attività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Anno registrazione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Indirizzo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Staff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6524237"/>
                  </a:ext>
                </a:extLst>
              </a:tr>
              <a:tr h="590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HQ</a:t>
                      </a:r>
                      <a:endParaRPr lang="it-IT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1996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it-IT" sz="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personalità giuridica 27/9/2002</a:t>
                      </a:r>
                      <a:endParaRPr lang="it-IT" sz="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Via Crescenzago, 1 Milano (sede Operativa)</a:t>
                      </a:r>
                      <a:endParaRPr lang="it-IT" sz="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Dipendenti (11 Full Time e 5 Part Time)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Collaboratori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Servizio Civile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Consulenti PIVA 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6026893"/>
                  </a:ext>
                </a:extLst>
              </a:tr>
              <a:tr h="672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Tanzania</a:t>
                      </a:r>
                      <a:endParaRPr lang="it-IT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1996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1999 /dal 2009 </a:t>
                      </a: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 acquisito lo status di ONG </a:t>
                      </a:r>
                      <a:r>
                        <a:rPr lang="es-PE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locale</a:t>
                      </a:r>
                      <a:r>
                        <a:rPr lang="es-PE" sz="8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il nome di Oikos East Africa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Haile Selassie Plot 165, P.O. BOX 8342 Arusha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staff internazionale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personale OEA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5246861"/>
                  </a:ext>
                </a:extLst>
              </a:tr>
              <a:tr h="590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Myanmar</a:t>
                      </a:r>
                      <a:endParaRPr lang="it-IT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2007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“Shan Kone Condo”, no. 35 Shan Kone street, Sanchaung Township, Yangon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staff internazionale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 personale locale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servizio civile 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4742530"/>
                  </a:ext>
                </a:extLst>
              </a:tr>
              <a:tr h="643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Mozambico</a:t>
                      </a:r>
                      <a:endParaRPr lang="it-IT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Pemba Avenida Marginal N° 9045 Bairro Eduardo Mondlane, Unidade Nanhimbe, Pemba Cabo Delgado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staff internazionale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personale locale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4241301"/>
                  </a:ext>
                </a:extLst>
              </a:tr>
              <a:tr h="738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LIbano</a:t>
                      </a:r>
                      <a:endParaRPr lang="it-IT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going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c/o Shouf Biosphere Reserve Park House, Maasser El Shouf - Lebanon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staff internazionale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stagista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69" marR="479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949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7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 rot="16200000">
            <a:off x="-1651000" y="2706156"/>
            <a:ext cx="41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LE SEDI DI OIKOS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690577" y="371843"/>
            <a:ext cx="418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LE SEDI </a:t>
            </a:r>
            <a:r>
              <a:rPr lang="it-IT" sz="2000" b="1" dirty="0" smtClean="0">
                <a:solidFill>
                  <a:srgbClr val="FF0000"/>
                </a:solidFill>
              </a:rPr>
              <a:t>REGIONALI DI </a:t>
            </a:r>
            <a:r>
              <a:rPr lang="it-IT" sz="2000" b="1" dirty="0">
                <a:solidFill>
                  <a:srgbClr val="FF0000"/>
                </a:solidFill>
              </a:rPr>
              <a:t>OIKOS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203564"/>
              </p:ext>
            </p:extLst>
          </p:nvPr>
        </p:nvGraphicFramePr>
        <p:xfrm>
          <a:off x="1818168" y="999462"/>
          <a:ext cx="5355067" cy="2732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168">
                  <a:extLst>
                    <a:ext uri="{9D8B030D-6E8A-4147-A177-3AD203B41FA5}">
                      <a16:colId xmlns:a16="http://schemas.microsoft.com/office/drawing/2014/main" xmlns="" val="2619470554"/>
                    </a:ext>
                  </a:extLst>
                </a:gridCol>
                <a:gridCol w="1130675">
                  <a:extLst>
                    <a:ext uri="{9D8B030D-6E8A-4147-A177-3AD203B41FA5}">
                      <a16:colId xmlns:a16="http://schemas.microsoft.com/office/drawing/2014/main" xmlns="" val="1207531839"/>
                    </a:ext>
                  </a:extLst>
                </a:gridCol>
                <a:gridCol w="3332224">
                  <a:extLst>
                    <a:ext uri="{9D8B030D-6E8A-4147-A177-3AD203B41FA5}">
                      <a16:colId xmlns:a16="http://schemas.microsoft.com/office/drawing/2014/main" xmlns="" val="3412377854"/>
                    </a:ext>
                  </a:extLst>
                </a:gridCol>
              </a:tblGrid>
              <a:tr h="2414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Regione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Provincia 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Indirizzo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6235504"/>
                  </a:ext>
                </a:extLst>
              </a:tr>
              <a:tr h="484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Umbria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Perugia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Via Antonio Canova 34 - 06132 Perugia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0707185"/>
                  </a:ext>
                </a:extLst>
              </a:tr>
              <a:tr h="494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Trentino Alto Adige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Trento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Via Scaricle 40 - 38095 Tre Ville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6636705"/>
                  </a:ext>
                </a:extLst>
              </a:tr>
              <a:tr h="5240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Lombardia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Varese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Carletto Ferrari 10 – 21100 Varese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0503685"/>
                  </a:ext>
                </a:extLst>
              </a:tr>
              <a:tr h="494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Lazio</a:t>
                      </a:r>
                      <a:endParaRPr lang="it-IT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 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Roma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Via Lima 23 – 00198 Roma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0428381"/>
                  </a:ext>
                </a:extLst>
              </a:tr>
              <a:tr h="494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Piemonte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Verbano Cusio Ossola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Via Marconi 1 – 28819 Vignone (VB)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2401058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818168" y="3997842"/>
            <a:ext cx="6982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Funzionali al riconoscimento del Ministero Ambiente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Nel 2021 sarà sviluppata una strategia per il loro rafforzamento e valorizzazione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92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 rot="16200000">
            <a:off x="-1651000" y="2706156"/>
            <a:ext cx="41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I NUMERI DEL 2020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13027" y="1500970"/>
            <a:ext cx="82309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2400" dirty="0"/>
              <a:t>A</a:t>
            </a:r>
            <a:r>
              <a:rPr lang="it-IT" sz="2400" dirty="0" smtClean="0"/>
              <a:t>NALISI DEL BILANCIO </a:t>
            </a:r>
            <a:endParaRPr lang="it-IT" sz="2400" dirty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2800" dirty="0">
                <a:solidFill>
                  <a:srgbClr val="E62A34"/>
                </a:solidFill>
              </a:rPr>
              <a:t>2020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28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B951E659-8AED-456C-886E-2A47A9225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93499"/>
              </p:ext>
            </p:extLst>
          </p:nvPr>
        </p:nvGraphicFramePr>
        <p:xfrm>
          <a:off x="1057189" y="261209"/>
          <a:ext cx="7873451" cy="445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263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00000000-0008-0000-0C00-0000D5451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604999"/>
              </p:ext>
            </p:extLst>
          </p:nvPr>
        </p:nvGraphicFramePr>
        <p:xfrm>
          <a:off x="1381760" y="325483"/>
          <a:ext cx="7096760" cy="449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6757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93164"/>
              </p:ext>
            </p:extLst>
          </p:nvPr>
        </p:nvGraphicFramePr>
        <p:xfrm>
          <a:off x="925933" y="261209"/>
          <a:ext cx="8081010" cy="422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137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484304"/>
              </p:ext>
            </p:extLst>
          </p:nvPr>
        </p:nvGraphicFramePr>
        <p:xfrm>
          <a:off x="942340" y="363855"/>
          <a:ext cx="8051800" cy="423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7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 descr="V:\Comunicazione\foto\mozambico\mozambico 2\mozambico 2\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1037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99112" y="167283"/>
            <a:ext cx="4944139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i="1" dirty="0">
                <a:solidFill>
                  <a:prstClr val="white"/>
                </a:solidFill>
              </a:rPr>
              <a:t>Visione:</a:t>
            </a:r>
            <a:r>
              <a:rPr lang="it-IT" sz="1600" b="1" dirty="0">
                <a:solidFill>
                  <a:prstClr val="white"/>
                </a:solidFill>
              </a:rPr>
              <a:t> Un futuro in cui ecologia, economia, equità si integrino, riconciliando i bisogni dell'uomo e dell'ambiente.</a:t>
            </a:r>
            <a:endParaRPr lang="it-IT" sz="1600" b="1" i="1" dirty="0">
              <a:solidFill>
                <a:prstClr val="white"/>
              </a:solidFill>
            </a:endParaRPr>
          </a:p>
          <a:p>
            <a:pPr>
              <a:lnSpc>
                <a:spcPct val="80000"/>
              </a:lnSpc>
            </a:pPr>
            <a:endParaRPr lang="it-IT" sz="1600" i="1" dirty="0">
              <a:solidFill>
                <a:prstClr val="white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1600" b="1" i="1" dirty="0">
                <a:solidFill>
                  <a:prstClr val="white"/>
                </a:solidFill>
              </a:rPr>
              <a:t>Missione:</a:t>
            </a:r>
            <a:r>
              <a:rPr lang="it-IT" sz="1600" b="1" dirty="0">
                <a:solidFill>
                  <a:prstClr val="white"/>
                </a:solidFill>
              </a:rPr>
              <a:t> Contribuire a conservare gli ecosistemi favorendo lo sviluppo, con professionalità, innovazione e partecipazione.</a:t>
            </a:r>
          </a:p>
          <a:p>
            <a:pPr>
              <a:spcBef>
                <a:spcPct val="0"/>
              </a:spcBef>
            </a:pPr>
            <a:endParaRPr lang="it-IT" sz="1600" dirty="0">
              <a:solidFill>
                <a:prstClr val="black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</a:pPr>
            <a:endParaRPr lang="it-IT" sz="16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5438" y="1896892"/>
            <a:ext cx="24490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b="1" dirty="0">
                <a:solidFill>
                  <a:srgbClr val="EF413D"/>
                </a:solidFill>
              </a:rPr>
              <a:t>(</a:t>
            </a:r>
            <a:r>
              <a:rPr lang="en-US" sz="1100" b="1" dirty="0" err="1">
                <a:solidFill>
                  <a:srgbClr val="EF413D"/>
                </a:solidFill>
              </a:rPr>
              <a:t>Riale</a:t>
            </a:r>
            <a:r>
              <a:rPr lang="en-US" sz="1100" b="1" dirty="0">
                <a:solidFill>
                  <a:srgbClr val="EF413D"/>
                </a:solidFill>
              </a:rPr>
              <a:t> – Val </a:t>
            </a:r>
            <a:r>
              <a:rPr lang="en-US" sz="1100" b="1" dirty="0" err="1">
                <a:solidFill>
                  <a:srgbClr val="EF413D"/>
                </a:solidFill>
              </a:rPr>
              <a:t>Formazza</a:t>
            </a:r>
            <a:r>
              <a:rPr lang="en-US" sz="1100" b="1" dirty="0">
                <a:solidFill>
                  <a:srgbClr val="EF413D"/>
                </a:solidFill>
              </a:rPr>
              <a:t> </a:t>
            </a:r>
            <a:r>
              <a:rPr lang="en-US" sz="1100" b="1" dirty="0" err="1">
                <a:solidFill>
                  <a:srgbClr val="EF413D"/>
                </a:solidFill>
              </a:rPr>
              <a:t>Giugno</a:t>
            </a:r>
            <a:r>
              <a:rPr lang="en-US" sz="1100" b="1" dirty="0">
                <a:solidFill>
                  <a:srgbClr val="EF413D"/>
                </a:solidFill>
              </a:rPr>
              <a:t> 2009)</a:t>
            </a:r>
          </a:p>
        </p:txBody>
      </p:sp>
    </p:spTree>
    <p:extLst>
      <p:ext uri="{BB962C8B-B14F-4D97-AF65-F5344CB8AC3E}">
        <p14:creationId xmlns:p14="http://schemas.microsoft.com/office/powerpoint/2010/main" val="38443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A696B99B-4AE9-4D58-9CAD-BCF5A549E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899396"/>
              </p:ext>
            </p:extLst>
          </p:nvPr>
        </p:nvGraphicFramePr>
        <p:xfrm>
          <a:off x="1623060" y="261208"/>
          <a:ext cx="6362700" cy="310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0C100987-FB5F-47B9-8863-6D16CA10C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236044"/>
              </p:ext>
            </p:extLst>
          </p:nvPr>
        </p:nvGraphicFramePr>
        <p:xfrm>
          <a:off x="2461260" y="3753644"/>
          <a:ext cx="4686300" cy="47625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xmlns="" val="237507307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xmlns="" val="304376843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xmlns="" val="326487706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xmlns="" val="1840193910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89148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Ricavi sviluppo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5.861.201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5.130.471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4.073.315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864361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Ricavi emergenza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-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231.995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414.599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8443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6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 rot="16200000">
            <a:off x="-1651000" y="2706156"/>
            <a:ext cx="41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I NUMERI DEL 2020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13027" y="1500970"/>
            <a:ext cx="82309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2400" dirty="0"/>
              <a:t>A</a:t>
            </a:r>
            <a:r>
              <a:rPr lang="it-IT" sz="2400" dirty="0" smtClean="0"/>
              <a:t>NALISI DELLA PROGETTAZIONE /FUND RAISING</a:t>
            </a:r>
            <a:endParaRPr lang="it-IT" sz="2400" dirty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2800" dirty="0">
                <a:solidFill>
                  <a:srgbClr val="E62A34"/>
                </a:solidFill>
              </a:rPr>
              <a:t>2020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22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E6C0A52-BEEC-4D0F-A625-A33E650D5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707150"/>
            <a:ext cx="6006386" cy="3116174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2F8CE553-5AE2-47BC-AE52-E248B04C5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682744"/>
              </p:ext>
            </p:extLst>
          </p:nvPr>
        </p:nvGraphicFramePr>
        <p:xfrm>
          <a:off x="1737360" y="3917091"/>
          <a:ext cx="6096000" cy="9652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9658249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1029756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9407842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897871543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numero progetti presentati per anno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644276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Acqua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77851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Biodiversità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867249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Comunità Sostenibili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22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30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427569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Clima ed energia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623903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55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58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59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727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7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3A360F6B-DBB4-45EC-9CCD-CBFC6484F2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856111"/>
              </p:ext>
            </p:extLst>
          </p:nvPr>
        </p:nvGraphicFramePr>
        <p:xfrm>
          <a:off x="1623060" y="211988"/>
          <a:ext cx="7010400" cy="323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CFAB0359-3F74-4E53-BA56-4E7D8A33E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567810"/>
              </p:ext>
            </p:extLst>
          </p:nvPr>
        </p:nvGraphicFramePr>
        <p:xfrm>
          <a:off x="2080260" y="3463982"/>
          <a:ext cx="6096000" cy="144145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95185533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0719146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50867135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198066773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numero progetti presentati per anno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4514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Fondi pubblici - Organizzazioni internazionali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24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20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716259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Fondi pubblici Italia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250291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Fondi Privati - Fondazioni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23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23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378041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Fondi Privati - Aziende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03999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Fondi Privati - Donazioni da individui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115586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Altre fonti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364473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36264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52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55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62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7928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0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6623F305-1250-4704-8BF3-3E758D9B0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089297"/>
              </p:ext>
            </p:extLst>
          </p:nvPr>
        </p:nvGraphicFramePr>
        <p:xfrm>
          <a:off x="1470660" y="261209"/>
          <a:ext cx="7040880" cy="325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953EDAE5-B5D6-4219-BB91-4B6F5C54D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648978"/>
              </p:ext>
            </p:extLst>
          </p:nvPr>
        </p:nvGraphicFramePr>
        <p:xfrm>
          <a:off x="1767840" y="3520441"/>
          <a:ext cx="6096000" cy="12827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8851718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21956684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129281985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991564347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numero progetti presentati per anno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272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Tanzania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12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230171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Mozambico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388167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Myanmar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946429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Libano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900062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Italia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296888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Bacino Mediterraneo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143429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51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58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59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4405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1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5573C85F-94C8-481D-9689-692A63A060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97598"/>
              </p:ext>
            </p:extLst>
          </p:nvPr>
        </p:nvGraphicFramePr>
        <p:xfrm>
          <a:off x="2141221" y="261209"/>
          <a:ext cx="5134328" cy="329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B11286C1-8C7D-4688-B342-B5B69144A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345317"/>
              </p:ext>
            </p:extLst>
          </p:nvPr>
        </p:nvGraphicFramePr>
        <p:xfrm>
          <a:off x="2377935" y="3806349"/>
          <a:ext cx="4660900" cy="812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97068346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63187777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36611302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256458957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415478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Presentati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     2.640.048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     9.081.327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     7.909.361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743278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Approvato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483.704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1.017.688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709.347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568483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Respinto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2.156.344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7.906.081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3.460.669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504786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1" u="none" strike="noStrike">
                          <a:effectLst/>
                          <a:latin typeface="Arial" panose="020B0604020202020204" pitchFamily="34" charset="0"/>
                        </a:rPr>
                        <a:t>Redemption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1" u="none" strike="noStrike"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1" u="none" strike="noStrike"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1" u="none" strike="noStrike" dirty="0"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1416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0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9601A36E-FDA2-4753-B82A-25D1644CC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287777"/>
              </p:ext>
            </p:extLst>
          </p:nvPr>
        </p:nvGraphicFramePr>
        <p:xfrm>
          <a:off x="2024929" y="198120"/>
          <a:ext cx="5800811" cy="374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BA4D4CA5-6DBC-48EB-9E6F-349AB0398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95797"/>
              </p:ext>
            </p:extLst>
          </p:nvPr>
        </p:nvGraphicFramePr>
        <p:xfrm>
          <a:off x="2744470" y="4004469"/>
          <a:ext cx="4660900" cy="812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6205879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89416695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181488149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412645961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995933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Presentati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    10.325.346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     5.206.285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     6.583.571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008495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Approvato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4.866.182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3.431.410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2.509.584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814137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Respinto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5.459.164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1.531.467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2.499.337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592026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1" u="none" strike="noStrike">
                          <a:effectLst/>
                          <a:latin typeface="Arial" panose="020B0604020202020204" pitchFamily="34" charset="0"/>
                        </a:rPr>
                        <a:t>Redemption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1" u="none" strike="noStrike"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1" u="none" strike="noStrike" dirty="0"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1" u="none" strike="noStrike" dirty="0"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6823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8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BEE2A5A6-2972-448F-A4AE-63A7F9158EA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28190" y="4140359"/>
          <a:ext cx="4660900" cy="8001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91356329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93493749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185629426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763377394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057922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Cooperazione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8.787.624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4.389.813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5.797.495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681231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Educazione Sviluppo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772.521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  57.100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261.575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420607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Programmi Ambientali Italia /EU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389.755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481.512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510.201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956275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Commerciali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375.446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       277.860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14.300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7974076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E0DC603A-10B7-483A-95B7-7B5D0ADB50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355751"/>
              </p:ext>
            </p:extLst>
          </p:nvPr>
        </p:nvGraphicFramePr>
        <p:xfrm>
          <a:off x="1467555" y="107950"/>
          <a:ext cx="6208889" cy="393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4420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4358" y="2103084"/>
            <a:ext cx="6726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F413D"/>
                </a:solidFill>
                <a:latin typeface="+mj-lt"/>
              </a:rPr>
              <a:t>CONCLUSIONI</a:t>
            </a:r>
          </a:p>
          <a:p>
            <a:pPr algn="ctr"/>
            <a:r>
              <a:rPr lang="en-US" sz="2800" b="1" dirty="0">
                <a:solidFill>
                  <a:srgbClr val="EF413D"/>
                </a:solidFill>
                <a:latin typeface="+mj-lt"/>
              </a:rPr>
              <a:t>Cosa ci </a:t>
            </a:r>
            <a:r>
              <a:rPr lang="en-US" sz="2800" b="1" dirty="0" err="1">
                <a:solidFill>
                  <a:srgbClr val="EF413D"/>
                </a:solidFill>
                <a:latin typeface="+mj-lt"/>
              </a:rPr>
              <a:t>aspettiamo</a:t>
            </a:r>
            <a:r>
              <a:rPr lang="en-US" sz="2800" b="1" dirty="0">
                <a:solidFill>
                  <a:srgbClr val="EF413D"/>
                </a:solidFill>
                <a:latin typeface="+mj-lt"/>
              </a:rPr>
              <a:t> per </a:t>
            </a:r>
            <a:r>
              <a:rPr lang="en-US" sz="2800" b="1" dirty="0" err="1">
                <a:solidFill>
                  <a:srgbClr val="EF413D"/>
                </a:solidFill>
                <a:latin typeface="+mj-lt"/>
              </a:rPr>
              <a:t>il</a:t>
            </a:r>
            <a:r>
              <a:rPr lang="en-US" sz="2800" b="1" dirty="0">
                <a:solidFill>
                  <a:srgbClr val="EF413D"/>
                </a:solidFill>
                <a:latin typeface="+mj-lt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1903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 rot="16200000">
            <a:off x="-1626973" y="2664284"/>
            <a:ext cx="416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400" dirty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2021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366005" y="311409"/>
            <a:ext cx="7110579" cy="50475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endParaRPr lang="it-IT" sz="1400" dirty="0" smtClean="0">
              <a:solidFill>
                <a:prstClr val="black"/>
              </a:solidFill>
            </a:endParaRPr>
          </a:p>
          <a:p>
            <a:pPr defTabSz="914400"/>
            <a:endParaRPr lang="it-IT" sz="1400" dirty="0">
              <a:solidFill>
                <a:prstClr val="black"/>
              </a:solidFill>
            </a:endParaRPr>
          </a:p>
          <a:p>
            <a:pPr defTabSz="914400"/>
            <a:r>
              <a:rPr lang="it-IT" sz="1400" b="1" dirty="0" smtClean="0">
                <a:solidFill>
                  <a:prstClr val="black"/>
                </a:solidFill>
              </a:rPr>
              <a:t>Rafforzamento del sistema di monitoraggio e valutazione</a:t>
            </a:r>
          </a:p>
          <a:p>
            <a:pPr marL="285750" indent="-285750" defTabSz="914400">
              <a:buFontTx/>
              <a:buChar char="-"/>
            </a:pPr>
            <a:r>
              <a:rPr lang="it-IT" sz="1400" dirty="0" smtClean="0">
                <a:solidFill>
                  <a:prstClr val="black"/>
                </a:solidFill>
              </a:rPr>
              <a:t>Definizione dei Target dell’</a:t>
            </a:r>
            <a:r>
              <a:rPr lang="it-IT" sz="1400" dirty="0">
                <a:solidFill>
                  <a:prstClr val="black"/>
                </a:solidFill>
              </a:rPr>
              <a:t>o</a:t>
            </a:r>
            <a:r>
              <a:rPr lang="it-IT" sz="1400" dirty="0" smtClean="0">
                <a:solidFill>
                  <a:prstClr val="black"/>
                </a:solidFill>
              </a:rPr>
              <a:t>rganizzazione</a:t>
            </a:r>
          </a:p>
          <a:p>
            <a:pPr marL="285750" indent="-285750" defTabSz="914400">
              <a:buFontTx/>
              <a:buChar char="-"/>
            </a:pPr>
            <a:r>
              <a:rPr lang="it-IT" sz="1400" dirty="0" smtClean="0">
                <a:solidFill>
                  <a:prstClr val="black"/>
                </a:solidFill>
              </a:rPr>
              <a:t>Piano operativo e Piano Strategico con standardizzazione degli </a:t>
            </a:r>
            <a:r>
              <a:rPr lang="it-IT" sz="1400" dirty="0">
                <a:solidFill>
                  <a:prstClr val="black"/>
                </a:solidFill>
              </a:rPr>
              <a:t>indicatori di </a:t>
            </a:r>
            <a:r>
              <a:rPr lang="it-IT" sz="1400" dirty="0" smtClean="0">
                <a:solidFill>
                  <a:prstClr val="black"/>
                </a:solidFill>
              </a:rPr>
              <a:t>output, </a:t>
            </a:r>
            <a:r>
              <a:rPr lang="it-IT" sz="1400" dirty="0" err="1" smtClean="0">
                <a:solidFill>
                  <a:prstClr val="black"/>
                </a:solidFill>
              </a:rPr>
              <a:t>outcome</a:t>
            </a:r>
            <a:r>
              <a:rPr lang="it-IT" sz="1400" dirty="0" smtClean="0">
                <a:solidFill>
                  <a:prstClr val="black"/>
                </a:solidFill>
              </a:rPr>
              <a:t> </a:t>
            </a:r>
            <a:r>
              <a:rPr lang="it-IT" sz="1400" dirty="0">
                <a:solidFill>
                  <a:prstClr val="black"/>
                </a:solidFill>
              </a:rPr>
              <a:t>e impatto</a:t>
            </a:r>
          </a:p>
          <a:p>
            <a:pPr defTabSz="914400"/>
            <a:endParaRPr lang="it-IT" sz="1400" dirty="0" smtClean="0">
              <a:solidFill>
                <a:prstClr val="black"/>
              </a:solidFill>
            </a:endParaRPr>
          </a:p>
          <a:p>
            <a:pPr defTabSz="914400"/>
            <a:r>
              <a:rPr lang="it-IT" sz="1400" b="1" dirty="0" smtClean="0">
                <a:solidFill>
                  <a:prstClr val="black"/>
                </a:solidFill>
              </a:rPr>
              <a:t>Riconoscimenti/accreditamenti</a:t>
            </a:r>
            <a:endParaRPr lang="it-IT" sz="1400" b="1" dirty="0">
              <a:solidFill>
                <a:prstClr val="black"/>
              </a:solidFill>
            </a:endParaRPr>
          </a:p>
          <a:p>
            <a:pPr defTabSz="914400"/>
            <a:r>
              <a:rPr lang="it-IT" sz="1400" dirty="0" smtClean="0">
                <a:solidFill>
                  <a:prstClr val="black"/>
                </a:solidFill>
              </a:rPr>
              <a:t>-      Riconoscimento </a:t>
            </a:r>
            <a:r>
              <a:rPr lang="it-IT" sz="1400" dirty="0">
                <a:solidFill>
                  <a:prstClr val="black"/>
                </a:solidFill>
              </a:rPr>
              <a:t>ministero </a:t>
            </a:r>
            <a:r>
              <a:rPr lang="it-IT" sz="1400" dirty="0" smtClean="0">
                <a:solidFill>
                  <a:prstClr val="black"/>
                </a:solidFill>
              </a:rPr>
              <a:t>ambiente</a:t>
            </a:r>
            <a:endParaRPr lang="it-IT" sz="1400" dirty="0">
              <a:solidFill>
                <a:prstClr val="black"/>
              </a:solidFill>
            </a:endParaRPr>
          </a:p>
          <a:p>
            <a:pPr marL="285750" indent="-285750" defTabSz="914400">
              <a:buFontTx/>
              <a:buChar char="-"/>
            </a:pPr>
            <a:r>
              <a:rPr lang="it-IT" sz="1400" dirty="0" smtClean="0">
                <a:solidFill>
                  <a:prstClr val="black"/>
                </a:solidFill>
              </a:rPr>
              <a:t>Accreditamento </a:t>
            </a:r>
            <a:r>
              <a:rPr lang="it-IT" sz="1400" dirty="0">
                <a:solidFill>
                  <a:prstClr val="black"/>
                </a:solidFill>
              </a:rPr>
              <a:t>ECHO e </a:t>
            </a:r>
            <a:r>
              <a:rPr lang="it-IT" sz="1400" dirty="0" smtClean="0">
                <a:solidFill>
                  <a:prstClr val="black"/>
                </a:solidFill>
              </a:rPr>
              <a:t>UNFCC</a:t>
            </a:r>
          </a:p>
          <a:p>
            <a:pPr defTabSz="914400"/>
            <a:endParaRPr lang="it-IT" sz="1400" dirty="0">
              <a:solidFill>
                <a:prstClr val="black"/>
              </a:solidFill>
            </a:endParaRPr>
          </a:p>
          <a:p>
            <a:pPr defTabSz="914400"/>
            <a:r>
              <a:rPr lang="it-IT" sz="1400" b="1" dirty="0" smtClean="0"/>
              <a:t>Procedure </a:t>
            </a:r>
            <a:r>
              <a:rPr lang="it-IT" sz="1400" b="1" dirty="0"/>
              <a:t>e </a:t>
            </a:r>
            <a:r>
              <a:rPr lang="it-IT" sz="1400" b="1" dirty="0" err="1"/>
              <a:t>policies</a:t>
            </a:r>
            <a:r>
              <a:rPr lang="it-IT" sz="1400" b="1" dirty="0"/>
              <a:t> </a:t>
            </a:r>
            <a:endParaRPr lang="it-IT" sz="1400" b="1" dirty="0" smtClean="0"/>
          </a:p>
          <a:p>
            <a:pPr marL="285750" indent="-285750" defTabSz="914400">
              <a:buFontTx/>
              <a:buChar char="-"/>
            </a:pPr>
            <a:r>
              <a:rPr lang="it-IT" sz="1400" dirty="0" smtClean="0"/>
              <a:t>Completamento pacchetto procedurale (M&amp;E, Sostenibilità interna, altro…)</a:t>
            </a:r>
          </a:p>
          <a:p>
            <a:pPr marL="285750" indent="-285750" defTabSz="914400">
              <a:buFontTx/>
              <a:buChar char="-"/>
            </a:pPr>
            <a:r>
              <a:rPr lang="it-IT" sz="1400" dirty="0" smtClean="0"/>
              <a:t>Aggiornamento e diffusione tra lo staff delle procedure e </a:t>
            </a:r>
            <a:r>
              <a:rPr lang="it-IT" sz="1400" smtClean="0"/>
              <a:t>policies</a:t>
            </a:r>
            <a:endParaRPr lang="it-IT" sz="1400" dirty="0" smtClean="0"/>
          </a:p>
          <a:p>
            <a:pPr marL="285750" indent="-285750" defTabSz="914400">
              <a:buFontTx/>
              <a:buChar char="-"/>
            </a:pPr>
            <a:r>
              <a:rPr lang="it-IT" sz="1400" dirty="0" smtClean="0"/>
              <a:t>Attivazione del sistema </a:t>
            </a:r>
            <a:r>
              <a:rPr lang="it-IT" sz="1400" dirty="0"/>
              <a:t>di Audit interno </a:t>
            </a:r>
          </a:p>
          <a:p>
            <a:pPr defTabSz="914400"/>
            <a:endParaRPr lang="it-IT" sz="1400" dirty="0" smtClean="0"/>
          </a:p>
          <a:p>
            <a:pPr defTabSz="914400"/>
            <a:r>
              <a:rPr lang="it-IT" sz="1400" b="1" dirty="0" smtClean="0"/>
              <a:t>Rafforzamenti sedi locali in Italia</a:t>
            </a:r>
          </a:p>
          <a:p>
            <a:pPr marL="285750" indent="-285750" defTabSz="914400">
              <a:buFontTx/>
              <a:buChar char="-"/>
            </a:pPr>
            <a:r>
              <a:rPr lang="it-IT" sz="1400" dirty="0" smtClean="0"/>
              <a:t>Definizione del regolamento</a:t>
            </a:r>
          </a:p>
          <a:p>
            <a:pPr marL="285750" indent="-285750" defTabSz="914400">
              <a:buFontTx/>
              <a:buChar char="-"/>
            </a:pPr>
            <a:r>
              <a:rPr lang="it-IT" sz="1400" dirty="0" smtClean="0"/>
              <a:t>Messa in atto di meccanismo di rafforzamento e coordinamento</a:t>
            </a:r>
          </a:p>
          <a:p>
            <a:pPr marL="285750" indent="-285750" defTabSz="914400">
              <a:buFontTx/>
              <a:buChar char="-"/>
            </a:pPr>
            <a:endParaRPr lang="it-IT" sz="1400" dirty="0" smtClean="0"/>
          </a:p>
          <a:p>
            <a:pPr marL="285750" indent="-285750" defTabSz="914400">
              <a:buFontTx/>
              <a:buChar char="-"/>
            </a:pPr>
            <a:endParaRPr lang="it-IT" sz="1400" b="1" dirty="0"/>
          </a:p>
          <a:p>
            <a:pPr defTabSz="914400"/>
            <a:endParaRPr lang="it-IT" sz="1400" dirty="0">
              <a:solidFill>
                <a:prstClr val="black"/>
              </a:solidFill>
            </a:endParaRPr>
          </a:p>
          <a:p>
            <a:pPr defTabSz="914400"/>
            <a:endParaRPr lang="it-IT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 rot="16200000">
            <a:off x="-1651000" y="2706156"/>
            <a:ext cx="41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Eventi</a:t>
            </a:r>
            <a:r>
              <a:rPr lang="en-US" sz="1400" dirty="0">
                <a:solidFill>
                  <a:schemeClr val="bg1"/>
                </a:solidFill>
              </a:rPr>
              <a:t> di </a:t>
            </a:r>
            <a:r>
              <a:rPr lang="en-US" sz="1400" dirty="0" err="1">
                <a:solidFill>
                  <a:schemeClr val="bg1"/>
                </a:solidFill>
              </a:rPr>
              <a:t>maggior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rilievo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91623" y="968358"/>
            <a:ext cx="776016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Piano </a:t>
            </a:r>
            <a:r>
              <a:rPr lang="it-IT" sz="2400" b="1" dirty="0"/>
              <a:t>strategico </a:t>
            </a:r>
            <a:r>
              <a:rPr lang="it-IT" sz="2400" b="1" dirty="0" smtClean="0"/>
              <a:t>2019-2023</a:t>
            </a:r>
          </a:p>
          <a:p>
            <a:pPr algn="ctr"/>
            <a:r>
              <a:rPr lang="it-IT" sz="2400" b="1" dirty="0" smtClean="0"/>
              <a:t>Approvazione revisione (30 ottobre 2020)</a:t>
            </a:r>
          </a:p>
          <a:p>
            <a:pPr algn="ctr"/>
            <a:endParaRPr lang="it-IT" sz="1600" b="1" dirty="0"/>
          </a:p>
          <a:p>
            <a:pPr algn="ctr"/>
            <a:endParaRPr lang="it-IT" sz="1600" b="1" dirty="0" smtClean="0"/>
          </a:p>
          <a:p>
            <a:pPr algn="ctr"/>
            <a:endParaRPr lang="it-IT" sz="1600" b="1" dirty="0" smtClean="0"/>
          </a:p>
          <a:p>
            <a:endParaRPr lang="it-IT" sz="1600" dirty="0" smtClean="0"/>
          </a:p>
          <a:p>
            <a:r>
              <a:rPr lang="it-IT" sz="1400" dirty="0" smtClean="0"/>
              <a:t>Revisione resa necessaria da:</a:t>
            </a:r>
          </a:p>
          <a:p>
            <a:pPr marL="285750" indent="-285750">
              <a:buFontTx/>
              <a:buChar char="-"/>
            </a:pPr>
            <a:r>
              <a:rPr lang="it-IT" sz="1400" dirty="0" smtClean="0"/>
              <a:t>Modifica statuto e </a:t>
            </a:r>
            <a:r>
              <a:rPr lang="it-IT" sz="1400" dirty="0" err="1" smtClean="0"/>
              <a:t>governance</a:t>
            </a:r>
            <a:r>
              <a:rPr lang="it-IT" sz="1400" dirty="0" smtClean="0"/>
              <a:t> interna</a:t>
            </a:r>
          </a:p>
          <a:p>
            <a:pPr marL="285750" indent="-285750">
              <a:buFontTx/>
              <a:buChar char="-"/>
            </a:pPr>
            <a:r>
              <a:rPr lang="it-IT" sz="1400" dirty="0" smtClean="0"/>
              <a:t>Impatto COVID su terzo settore</a:t>
            </a:r>
          </a:p>
          <a:p>
            <a:pPr marL="285750" indent="-285750">
              <a:buFontTx/>
              <a:buChar char="-"/>
            </a:pPr>
            <a:r>
              <a:rPr lang="it-IT" sz="1400" dirty="0" smtClean="0"/>
              <a:t>Rapido </a:t>
            </a:r>
            <a:r>
              <a:rPr lang="it-IT" sz="1400" dirty="0"/>
              <a:t>acutizzarsi </a:t>
            </a:r>
            <a:r>
              <a:rPr lang="it-IT" sz="1400" dirty="0" smtClean="0"/>
              <a:t>del cambiamento climatico e delle disfunzioni economiche, sociali, ambientali e sanitarie </a:t>
            </a:r>
            <a:r>
              <a:rPr lang="it-IT" sz="1400" dirty="0"/>
              <a:t>connesse</a:t>
            </a:r>
          </a:p>
          <a:p>
            <a:pPr marL="285750" indent="-285750">
              <a:buFontTx/>
              <a:buChar char="-"/>
            </a:pPr>
            <a:r>
              <a:rPr lang="it-IT" sz="1400" dirty="0" smtClean="0"/>
              <a:t>Rafforzamento del </a:t>
            </a:r>
            <a:r>
              <a:rPr lang="it-IT" sz="1400" dirty="0"/>
              <a:t>sistema di monitoraggio dei risultati e impatto organizzazione</a:t>
            </a:r>
          </a:p>
          <a:p>
            <a:pPr marL="285750" indent="-285750">
              <a:buFontTx/>
              <a:buChar char="-"/>
            </a:pPr>
            <a:r>
              <a:rPr lang="it-IT" sz="1400" dirty="0" smtClean="0"/>
              <a:t>Nuove opportunità legate alla Green Economy</a:t>
            </a:r>
          </a:p>
          <a:p>
            <a:pPr marL="285750" indent="-285750" algn="ctr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endParaRPr lang="it-IT" dirty="0" smtClean="0"/>
          </a:p>
          <a:p>
            <a:pPr marL="285750" indent="-285750" algn="ctr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endParaRPr lang="it-IT" dirty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it-IT" dirty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28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8486" y="4731859"/>
            <a:ext cx="8821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Eventuale didascalia per foto di questa bellissima slide</a:t>
            </a:r>
          </a:p>
        </p:txBody>
      </p:sp>
      <p:pic>
        <p:nvPicPr>
          <p:cNvPr id="1026" name="Picture 2" descr="Z:\Comunicazione\foto\TANZANIA\00E_MTC\Surroundings\IMG_3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63941"/>
            <a:ext cx="9161162" cy="610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/>
          <p:cNvSpPr txBox="1"/>
          <p:nvPr/>
        </p:nvSpPr>
        <p:spPr>
          <a:xfrm>
            <a:off x="850601" y="520120"/>
            <a:ext cx="7286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www.istituto-oikos.org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Facebook: Istituto Oikos Onlus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Instagram: </a:t>
            </a:r>
            <a:r>
              <a:rPr lang="en-US" sz="2400" b="1" dirty="0" err="1">
                <a:solidFill>
                  <a:schemeClr val="bg1"/>
                </a:solidFill>
              </a:rPr>
              <a:t>istituto_oikos_onlus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Youtube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istitutoOikos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1" y="-963941"/>
            <a:ext cx="9143999" cy="1211906"/>
          </a:xfrm>
          <a:prstGeom prst="rect">
            <a:avLst/>
          </a:prstGeom>
          <a:solidFill>
            <a:srgbClr val="3C3F42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6"/>
          <p:cNvSpPr txBox="1"/>
          <p:nvPr/>
        </p:nvSpPr>
        <p:spPr>
          <a:xfrm>
            <a:off x="178486" y="-634987"/>
            <a:ext cx="882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Grazie per </a:t>
            </a:r>
            <a:r>
              <a:rPr lang="en-US" sz="3000" b="1" dirty="0" err="1">
                <a:solidFill>
                  <a:schemeClr val="bg1"/>
                </a:solidFill>
              </a:rPr>
              <a:t>l’attenzione</a:t>
            </a:r>
            <a:r>
              <a:rPr lang="en-US" sz="30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41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 rot="16200000">
            <a:off x="-1651000" y="2706156"/>
            <a:ext cx="41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PIANO STRATEGICO 2019 -2023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57300" y="307040"/>
            <a:ext cx="7096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SETTORI DI INTERVENTO – OBIETTIVI STRATEGICI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91623" y="1005158"/>
            <a:ext cx="7698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Obiettivo strategico (</a:t>
            </a:r>
            <a:r>
              <a:rPr lang="it-IT" b="1" i="1" u="sng" dirty="0"/>
              <a:t>Goal</a:t>
            </a:r>
            <a:r>
              <a:rPr lang="it-IT" b="1" u="sng" dirty="0"/>
              <a:t>)</a:t>
            </a:r>
            <a:r>
              <a:rPr lang="it-IT" b="1" dirty="0"/>
              <a:t>: mantenere al centro dell'impegno di Istituto Oikos i quattro Settori di Intervento che hanno caratterizzato fino a oggi il nostro operato: Biodiversità, Acqua, Comunità sostenibili, Clima ed energia.  </a:t>
            </a:r>
            <a:endParaRPr lang="it-IT" dirty="0"/>
          </a:p>
          <a:p>
            <a:r>
              <a:rPr lang="it-IT" dirty="0"/>
              <a:t> </a:t>
            </a:r>
          </a:p>
          <a:p>
            <a:pPr lvl="0" fontAlgn="base"/>
            <a:r>
              <a:rPr lang="it-IT" b="1" dirty="0"/>
              <a:t>Biodiversità</a:t>
            </a:r>
            <a:r>
              <a:rPr lang="it-IT" dirty="0"/>
              <a:t>: tutela delle specie e degli ambienti fragili e a rischio, miglioramento della connettività ecologica e dei servizi </a:t>
            </a:r>
            <a:r>
              <a:rPr lang="it-IT" dirty="0" err="1" smtClean="0"/>
              <a:t>ecosistemici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(SDG 14 </a:t>
            </a:r>
            <a:r>
              <a:rPr lang="it-IT" dirty="0" smtClean="0"/>
              <a:t>«Vita sott’acqua» </a:t>
            </a:r>
            <a:r>
              <a:rPr lang="it-IT" dirty="0" smtClean="0">
                <a:solidFill>
                  <a:srgbClr val="FF0000"/>
                </a:solidFill>
              </a:rPr>
              <a:t>SDG 15 </a:t>
            </a:r>
            <a:r>
              <a:rPr lang="it-IT" dirty="0" smtClean="0"/>
              <a:t>«Vita sulla terra»)</a:t>
            </a:r>
            <a:endParaRPr lang="it-IT" dirty="0"/>
          </a:p>
          <a:p>
            <a:pPr lvl="0" fontAlgn="base"/>
            <a:endParaRPr lang="it-IT" b="1" dirty="0" smtClean="0"/>
          </a:p>
          <a:p>
            <a:pPr lvl="0" fontAlgn="base"/>
            <a:endParaRPr lang="it-IT" b="1" dirty="0"/>
          </a:p>
          <a:p>
            <a:pPr lvl="0" fontAlgn="base"/>
            <a:r>
              <a:rPr lang="it-IT" b="1" dirty="0" smtClean="0"/>
              <a:t>Acqua </a:t>
            </a:r>
            <a:r>
              <a:rPr lang="it-IT" b="1" dirty="0"/>
              <a:t>(uso umano)</a:t>
            </a:r>
            <a:r>
              <a:rPr lang="it-IT" dirty="0"/>
              <a:t>: Conservazione ed equa distribuzione dell’acqua, utilizzo di tecnologie sostenibili, pratiche di gestione della risorsa idrica, anche in relazione ai cambiamenti </a:t>
            </a:r>
            <a:r>
              <a:rPr lang="it-IT" dirty="0" smtClean="0"/>
              <a:t>climatici (</a:t>
            </a:r>
            <a:r>
              <a:rPr lang="it-IT" dirty="0" smtClean="0">
                <a:solidFill>
                  <a:srgbClr val="FF0000"/>
                </a:solidFill>
              </a:rPr>
              <a:t>SDG 6 </a:t>
            </a:r>
            <a:r>
              <a:rPr lang="it-IT" dirty="0" smtClean="0"/>
              <a:t>«Acqua pulita e servizi igienico sanitari»)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900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 rot="16200000">
            <a:off x="-1651000" y="2706156"/>
            <a:ext cx="41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PIANO STRATEGICO 2019 -2023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57300" y="307040"/>
            <a:ext cx="7096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SETTORI DI INTERVENTO – OBIETTIVI STRATEGICI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57300" y="776558"/>
            <a:ext cx="76988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Obiettivo strategico (</a:t>
            </a:r>
            <a:r>
              <a:rPr lang="it-IT" b="1" i="1" u="sng" dirty="0"/>
              <a:t>Goal</a:t>
            </a:r>
            <a:r>
              <a:rPr lang="it-IT" b="1" u="sng" dirty="0"/>
              <a:t>)</a:t>
            </a:r>
            <a:r>
              <a:rPr lang="it-IT" b="1" dirty="0"/>
              <a:t>: mantenere al centro dell'impegno di Istituto Oikos i quattro Settori di Intervento che hanno caratterizzato fino a oggi il nostro operato: Biodiversità, Acqua, Comunità sostenibili, Clima ed energia.  </a:t>
            </a:r>
            <a:endParaRPr lang="it-IT" dirty="0"/>
          </a:p>
          <a:p>
            <a:r>
              <a:rPr lang="it-IT" dirty="0"/>
              <a:t> </a:t>
            </a:r>
          </a:p>
          <a:p>
            <a:pPr lvl="0" fontAlgn="base"/>
            <a:r>
              <a:rPr lang="it-IT" b="1" dirty="0" smtClean="0"/>
              <a:t>Comunità </a:t>
            </a:r>
            <a:r>
              <a:rPr lang="it-IT" b="1" dirty="0"/>
              <a:t>sostenibili: </a:t>
            </a:r>
            <a:r>
              <a:rPr lang="it-IT" dirty="0"/>
              <a:t>Tutela dei sistemi naturali (suoli, agro-ecosistemi, ambienti acquatici, </a:t>
            </a:r>
            <a:r>
              <a:rPr lang="it-IT" dirty="0" err="1"/>
              <a:t>etc</a:t>
            </a:r>
            <a:r>
              <a:rPr lang="it-IT" dirty="0"/>
              <a:t>) per aumentare la sicurezza alimentare e idrica, la generazione di reddito e l’inclusione </a:t>
            </a:r>
            <a:r>
              <a:rPr lang="it-IT" dirty="0" smtClean="0"/>
              <a:t>sociale.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</a:p>
          <a:p>
            <a:pPr lvl="0" fontAlgn="base"/>
            <a:r>
              <a:rPr lang="it-IT" b="1" dirty="0" smtClean="0"/>
              <a:t>(</a:t>
            </a:r>
            <a:r>
              <a:rPr lang="it-IT" dirty="0" smtClean="0">
                <a:solidFill>
                  <a:srgbClr val="C00000"/>
                </a:solidFill>
              </a:rPr>
              <a:t>SDG </a:t>
            </a:r>
            <a:r>
              <a:rPr lang="it-IT" dirty="0">
                <a:solidFill>
                  <a:srgbClr val="C00000"/>
                </a:solidFill>
              </a:rPr>
              <a:t>1</a:t>
            </a:r>
            <a:r>
              <a:rPr lang="it-IT" dirty="0"/>
              <a:t> “Sconfiggere la povertà”, </a:t>
            </a:r>
            <a:r>
              <a:rPr lang="it-IT" dirty="0">
                <a:solidFill>
                  <a:srgbClr val="C00000"/>
                </a:solidFill>
              </a:rPr>
              <a:t>SDG 2</a:t>
            </a:r>
            <a:r>
              <a:rPr lang="it-IT" dirty="0"/>
              <a:t> “Sconfiggere la fame”, </a:t>
            </a:r>
            <a:r>
              <a:rPr lang="it-IT" dirty="0">
                <a:solidFill>
                  <a:srgbClr val="C00000"/>
                </a:solidFill>
              </a:rPr>
              <a:t>SDG 8</a:t>
            </a:r>
            <a:r>
              <a:rPr lang="it-IT" dirty="0"/>
              <a:t> “Lavoro dignitoso e crescita economica”, </a:t>
            </a:r>
            <a:r>
              <a:rPr lang="it-IT" dirty="0">
                <a:solidFill>
                  <a:srgbClr val="C00000"/>
                </a:solidFill>
              </a:rPr>
              <a:t>SDG 12 </a:t>
            </a:r>
            <a:r>
              <a:rPr lang="it-IT" dirty="0"/>
              <a:t>“Consumo e produzione responsabili” e </a:t>
            </a:r>
            <a:r>
              <a:rPr lang="it-IT" dirty="0">
                <a:solidFill>
                  <a:srgbClr val="C00000"/>
                </a:solidFill>
              </a:rPr>
              <a:t>SDG 13 </a:t>
            </a:r>
            <a:r>
              <a:rPr lang="it-IT" dirty="0"/>
              <a:t>“Lotta contro il cambiamento climatico</a:t>
            </a:r>
            <a:r>
              <a:rPr lang="it-IT" dirty="0" smtClean="0"/>
              <a:t>”)</a:t>
            </a:r>
            <a:endParaRPr lang="it-IT" dirty="0"/>
          </a:p>
          <a:p>
            <a:pPr lvl="0" fontAlgn="base"/>
            <a:endParaRPr lang="it-IT" b="1" dirty="0" smtClean="0"/>
          </a:p>
          <a:p>
            <a:pPr lvl="0" fontAlgn="base"/>
            <a:r>
              <a:rPr lang="it-IT" b="1" dirty="0" smtClean="0"/>
              <a:t>Clima </a:t>
            </a:r>
            <a:r>
              <a:rPr lang="it-IT" b="1" dirty="0"/>
              <a:t>ed energia: </a:t>
            </a:r>
            <a:r>
              <a:rPr lang="it-IT" dirty="0"/>
              <a:t>Strategie e interventi di adattamento e </a:t>
            </a:r>
            <a:r>
              <a:rPr lang="it-IT" dirty="0" smtClean="0"/>
              <a:t>mitigazione. </a:t>
            </a:r>
          </a:p>
          <a:p>
            <a:pPr lvl="0" fontAlgn="base"/>
            <a:r>
              <a:rPr lang="it-IT" dirty="0" smtClean="0"/>
              <a:t>(</a:t>
            </a:r>
            <a:r>
              <a:rPr lang="it-IT" dirty="0" smtClean="0">
                <a:solidFill>
                  <a:srgbClr val="C00000"/>
                </a:solidFill>
              </a:rPr>
              <a:t>SDG </a:t>
            </a:r>
            <a:r>
              <a:rPr lang="it-IT" dirty="0">
                <a:solidFill>
                  <a:srgbClr val="C00000"/>
                </a:solidFill>
              </a:rPr>
              <a:t>2 </a:t>
            </a:r>
            <a:r>
              <a:rPr lang="it-IT" dirty="0"/>
              <a:t>“Sconfiggere la fame”, </a:t>
            </a:r>
            <a:r>
              <a:rPr lang="it-IT" dirty="0">
                <a:solidFill>
                  <a:srgbClr val="C00000"/>
                </a:solidFill>
              </a:rPr>
              <a:t>SDG 6</a:t>
            </a:r>
            <a:r>
              <a:rPr lang="it-IT" dirty="0"/>
              <a:t> “Acqua pulita e servizi igienico-sanitari” </a:t>
            </a:r>
            <a:r>
              <a:rPr lang="it-IT" dirty="0">
                <a:solidFill>
                  <a:srgbClr val="C00000"/>
                </a:solidFill>
              </a:rPr>
              <a:t>SDG 7</a:t>
            </a:r>
            <a:r>
              <a:rPr lang="it-IT" dirty="0"/>
              <a:t> “Energia pulita e accessibile”, </a:t>
            </a:r>
            <a:r>
              <a:rPr lang="it-IT" dirty="0">
                <a:solidFill>
                  <a:srgbClr val="C00000"/>
                </a:solidFill>
              </a:rPr>
              <a:t>SDG 8</a:t>
            </a:r>
            <a:r>
              <a:rPr lang="it-IT" dirty="0"/>
              <a:t> “Lavoro dignitoso e crescita economica” e </a:t>
            </a:r>
            <a:r>
              <a:rPr lang="it-IT" dirty="0">
                <a:solidFill>
                  <a:srgbClr val="C00000"/>
                </a:solidFill>
              </a:rPr>
              <a:t>SDG 13 </a:t>
            </a:r>
            <a:r>
              <a:rPr lang="it-IT" dirty="0"/>
              <a:t>“Lotta contro il cambiamento climatico” </a:t>
            </a:r>
            <a:r>
              <a:rPr lang="it-IT" dirty="0">
                <a:solidFill>
                  <a:srgbClr val="C00000"/>
                </a:solidFill>
              </a:rPr>
              <a:t>SDG 15 </a:t>
            </a:r>
            <a:r>
              <a:rPr lang="it-IT" dirty="0"/>
              <a:t>“Vita sulla terra</a:t>
            </a:r>
            <a:r>
              <a:rPr lang="it-IT" dirty="0" smtClean="0"/>
              <a:t>”)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02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 rot="16200000">
            <a:off x="-1651000" y="2706156"/>
            <a:ext cx="41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PIANO STRATEGICO 2019 -2023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57300" y="307040"/>
            <a:ext cx="709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SETTORI TRASVERSALI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137804" y="789056"/>
            <a:ext cx="73359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LAVORARE IN </a:t>
            </a:r>
            <a:r>
              <a:rPr lang="it-IT" sz="1600" dirty="0" smtClean="0"/>
              <a:t>RETE (</a:t>
            </a:r>
            <a:r>
              <a:rPr lang="it-IT" sz="1600" dirty="0" smtClean="0">
                <a:solidFill>
                  <a:srgbClr val="FF0000"/>
                </a:solidFill>
              </a:rPr>
              <a:t>SDG </a:t>
            </a:r>
            <a:r>
              <a:rPr lang="it-IT" sz="1600" dirty="0">
                <a:solidFill>
                  <a:srgbClr val="FF0000"/>
                </a:solidFill>
              </a:rPr>
              <a:t>17 </a:t>
            </a:r>
            <a:r>
              <a:rPr lang="it-IT" sz="1600" dirty="0"/>
              <a:t>“Partnership per gli obiettivi</a:t>
            </a:r>
            <a:r>
              <a:rPr lang="it-IT" sz="1600" dirty="0" smtClean="0"/>
              <a:t>”)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CAPACITY </a:t>
            </a:r>
            <a:r>
              <a:rPr lang="it-IT" sz="1600" dirty="0"/>
              <a:t>DEVELOPMENT PER LA SOSTENIBILITÀ </a:t>
            </a:r>
            <a:r>
              <a:rPr lang="it-IT" sz="1600" dirty="0" smtClean="0"/>
              <a:t>AMBIENTALE (</a:t>
            </a:r>
            <a:r>
              <a:rPr lang="it-IT" sz="1600" dirty="0" smtClean="0">
                <a:solidFill>
                  <a:srgbClr val="FF0000"/>
                </a:solidFill>
              </a:rPr>
              <a:t>SDG </a:t>
            </a:r>
            <a:r>
              <a:rPr lang="it-IT" sz="1600" dirty="0">
                <a:solidFill>
                  <a:srgbClr val="FF0000"/>
                </a:solidFill>
              </a:rPr>
              <a:t>17 </a:t>
            </a:r>
            <a:r>
              <a:rPr lang="it-IT" sz="1600" dirty="0"/>
              <a:t>“Partnership per gli obiettivi dell’Agenda 2030) </a:t>
            </a: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DONNE </a:t>
            </a:r>
            <a:r>
              <a:rPr lang="it-IT" sz="1600" dirty="0"/>
              <a:t>E GRUPPI </a:t>
            </a:r>
            <a:r>
              <a:rPr lang="it-IT" sz="1600" dirty="0" smtClean="0"/>
              <a:t>SVANTAGGIATI (</a:t>
            </a:r>
            <a:r>
              <a:rPr lang="it-IT" sz="1600" dirty="0" smtClean="0">
                <a:solidFill>
                  <a:srgbClr val="FF0000"/>
                </a:solidFill>
              </a:rPr>
              <a:t>SDG </a:t>
            </a:r>
            <a:r>
              <a:rPr lang="it-IT" sz="1600" dirty="0">
                <a:solidFill>
                  <a:srgbClr val="FF0000"/>
                </a:solidFill>
              </a:rPr>
              <a:t>5</a:t>
            </a:r>
            <a:r>
              <a:rPr lang="it-IT" sz="1600" dirty="0"/>
              <a:t> “Parità di genere” e </a:t>
            </a:r>
            <a:r>
              <a:rPr lang="it-IT" sz="1600" dirty="0">
                <a:solidFill>
                  <a:srgbClr val="FF0000"/>
                </a:solidFill>
              </a:rPr>
              <a:t>SDG 10 </a:t>
            </a:r>
            <a:r>
              <a:rPr lang="it-IT" sz="1600" dirty="0"/>
              <a:t>“Ridurre le diseguaglianze</a:t>
            </a:r>
            <a:r>
              <a:rPr lang="it-IT" sz="1600" dirty="0" smtClean="0"/>
              <a:t>”)</a:t>
            </a:r>
            <a:endParaRPr lang="it-IT" sz="1600" dirty="0"/>
          </a:p>
          <a:p>
            <a:endParaRPr 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1343025" y="2206404"/>
            <a:ext cx="7734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COMUNICARE OIKOS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91623" y="2575736"/>
            <a:ext cx="709699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it-IT" sz="1600" u="sng" dirty="0" smtClean="0"/>
              <a:t>Far </a:t>
            </a:r>
            <a:r>
              <a:rPr lang="it-IT" sz="1600" u="sng" dirty="0"/>
              <a:t>conoscere la missione e le attività dell’organizzazione </a:t>
            </a:r>
            <a:r>
              <a:rPr lang="it-IT" sz="1600" dirty="0"/>
              <a:t>attraverso </a:t>
            </a:r>
            <a:r>
              <a:rPr lang="it-IT" sz="1600" dirty="0" smtClean="0"/>
              <a:t>il </a:t>
            </a:r>
            <a:r>
              <a:rPr lang="it-IT" sz="1600" dirty="0"/>
              <a:t>dialogo </a:t>
            </a:r>
            <a:r>
              <a:rPr lang="it-IT" sz="1600" dirty="0" smtClean="0"/>
              <a:t>con </a:t>
            </a:r>
            <a:r>
              <a:rPr lang="it-IT" sz="1600" dirty="0"/>
              <a:t>gli stakeholder (soci, donatori, </a:t>
            </a:r>
            <a:r>
              <a:rPr lang="it-IT" sz="1600" dirty="0" smtClean="0"/>
              <a:t>partner, </a:t>
            </a:r>
            <a:r>
              <a:rPr lang="it-IT" sz="1600" dirty="0" err="1" smtClean="0"/>
              <a:t>etc</a:t>
            </a:r>
            <a:r>
              <a:rPr lang="it-IT" sz="1600" dirty="0" smtClean="0"/>
              <a:t>) per </a:t>
            </a:r>
            <a:r>
              <a:rPr lang="it-IT" sz="1600" dirty="0"/>
              <a:t>generare sostegno e informare sul proprio </a:t>
            </a:r>
            <a:r>
              <a:rPr lang="it-IT" sz="1600" dirty="0" smtClean="0"/>
              <a:t>operato</a:t>
            </a:r>
            <a:endParaRPr lang="it-IT" sz="1600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it-IT" sz="1600" u="sng" dirty="0"/>
              <a:t>P</a:t>
            </a:r>
            <a:r>
              <a:rPr lang="it-IT" sz="1600" u="sng" dirty="0" smtClean="0"/>
              <a:t>romuovere azioni </a:t>
            </a:r>
            <a:r>
              <a:rPr lang="it-IT" sz="1600" u="sng" dirty="0"/>
              <a:t>di sensibilizzazione ed educazione</a:t>
            </a:r>
            <a:r>
              <a:rPr lang="it-IT" sz="1600" dirty="0"/>
              <a:t> </a:t>
            </a:r>
            <a:r>
              <a:rPr lang="it-IT" sz="1600" dirty="0" smtClean="0"/>
              <a:t>capaci </a:t>
            </a:r>
            <a:r>
              <a:rPr lang="it-IT" sz="1600" dirty="0"/>
              <a:t>di stimolare conoscenze, competenze e cambiamenti a favore di una società sostenibile e solidale. </a:t>
            </a:r>
          </a:p>
          <a:p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2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 rot="16200000">
            <a:off x="-1651000" y="2706156"/>
            <a:ext cx="41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PIANO STRATEGICO 2019 -2023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57300" y="307040"/>
            <a:ext cx="7096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AREE DI RECENTE </a:t>
            </a:r>
            <a:r>
              <a:rPr lang="it-IT" sz="2000" b="1" dirty="0" smtClean="0">
                <a:solidFill>
                  <a:srgbClr val="FF0000"/>
                </a:solidFill>
              </a:rPr>
              <a:t>ATTIVAZIONE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57299" y="842800"/>
            <a:ext cx="7096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b="1" u="sng" dirty="0"/>
              <a:t>Aree urbane e periurbane: biodiversità e sostenibilità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it-IT" sz="1200" dirty="0"/>
              <a:t>Mappatura, classificazione e monitoraggio dello stato di conservazione delle aree verdi </a:t>
            </a:r>
            <a:r>
              <a:rPr lang="it-IT" sz="1200" dirty="0" smtClean="0"/>
              <a:t>urbane</a:t>
            </a:r>
            <a:endParaRPr lang="it-IT" sz="1200" dirty="0"/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it-IT" sz="1200" dirty="0" smtClean="0"/>
              <a:t>Monitoraggio </a:t>
            </a:r>
            <a:r>
              <a:rPr lang="it-IT" sz="1200" dirty="0"/>
              <a:t>della componente faunistica presente nelle aree urbane: </a:t>
            </a:r>
            <a:endParaRPr lang="it-IT" sz="1200" dirty="0" smtClean="0"/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it-IT" sz="1200" dirty="0" smtClean="0"/>
              <a:t>Valutazione </a:t>
            </a:r>
            <a:r>
              <a:rPr lang="it-IT" sz="1200" dirty="0"/>
              <a:t>dell’importanza del ruolo funzionale delle aree verdi urbane nel contrasto dei cambiamenti climatici su scala </a:t>
            </a:r>
            <a:r>
              <a:rPr lang="it-IT" sz="1200" dirty="0" smtClean="0"/>
              <a:t>locale </a:t>
            </a:r>
            <a:endParaRPr lang="it-IT" sz="1200" dirty="0"/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it-IT" sz="1200" dirty="0"/>
              <a:t>Coinvolgimento attivo della cittadinanza e delle scuole nella conservazione e gestione del verde urbano.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Iniziative di </a:t>
            </a:r>
            <a:r>
              <a:rPr lang="it-IT" sz="1200" dirty="0" err="1"/>
              <a:t>c</a:t>
            </a:r>
            <a:r>
              <a:rPr lang="it-IT" sz="1200" i="1" dirty="0" err="1"/>
              <a:t>itizen</a:t>
            </a:r>
            <a:r>
              <a:rPr lang="it-IT" sz="1200" i="1" dirty="0"/>
              <a:t> </a:t>
            </a:r>
            <a:r>
              <a:rPr lang="it-IT" sz="1200" i="1" dirty="0" smtClean="0"/>
              <a:t>science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257300" y="2451178"/>
            <a:ext cx="7252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b="1" u="sng" dirty="0"/>
              <a:t>Risposte all’emergenza climatica in contesti costieri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it-IT" sz="1200" dirty="0"/>
              <a:t>Identificazione e studio di aree vulnerabili tramite analisi geomorfologiche e idrologiche dei bacini </a:t>
            </a:r>
            <a:r>
              <a:rPr lang="it-IT" sz="1200" dirty="0" smtClean="0"/>
              <a:t>fluviali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it-IT" sz="1200" dirty="0" smtClean="0"/>
              <a:t>Rafforzamento </a:t>
            </a:r>
            <a:r>
              <a:rPr lang="it-IT" sz="1200" dirty="0"/>
              <a:t>delle capacità di stakeholder locali per pianificazione interventi di riduzione impatti rischi climatici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it-IT" sz="1200" dirty="0"/>
              <a:t>Realizzazione di barriere anti salinizzazione lungo i corsi dei fiumi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it-IT" sz="1200" dirty="0"/>
              <a:t>Realizzazione di interventi infrastrutturali di mitigazione dei rischi alluvionali 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it-IT" sz="1200" dirty="0"/>
              <a:t>Realizzazione di azioni per migliorare la gestione e la conservazione delle foreste di mangrovie attraverso il coinvolgimento e la partecipazione attiva delle comunità locali</a:t>
            </a:r>
            <a:r>
              <a:rPr lang="it-IT" sz="1200" dirty="0" smtClean="0"/>
              <a:t>.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262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 rot="16200000">
            <a:off x="-1651000" y="2706156"/>
            <a:ext cx="41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PIANO STRATEGICO 2019 -2023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57300" y="296649"/>
            <a:ext cx="7096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OBIETTIVI OPERATIVI E GESTIONALI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231320" y="768924"/>
            <a:ext cx="75074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COERENZA CON LE PROCEDURE INTERNE</a:t>
            </a:r>
          </a:p>
          <a:p>
            <a:r>
              <a:rPr lang="it-IT" sz="1600" i="1" u="sng" dirty="0"/>
              <a:t>Goal</a:t>
            </a:r>
            <a:r>
              <a:rPr lang="it-IT" sz="1600" dirty="0"/>
              <a:t>: messa in atto di una metodologia di lavoro coerente e condivisa da tutta la struttura. E progressivo adeguamento della macchina operativa a protocolli definiti e in linea con gli standard richiesti dalle Agenzie </a:t>
            </a:r>
            <a:r>
              <a:rPr lang="it-IT" sz="1600" dirty="0" smtClean="0"/>
              <a:t>Internazionali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91623" y="1749950"/>
            <a:ext cx="76562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it-IT" b="1" dirty="0"/>
          </a:p>
          <a:p>
            <a:pPr lvl="0"/>
            <a:r>
              <a:rPr lang="it-IT" cap="all" dirty="0"/>
              <a:t>Armonizzazione dei processi di programmazione e progettazione</a:t>
            </a:r>
          </a:p>
          <a:p>
            <a:r>
              <a:rPr lang="it-IT" sz="1600" i="1" u="sng" dirty="0"/>
              <a:t>Goal</a:t>
            </a:r>
            <a:r>
              <a:rPr lang="it-IT" sz="1600" dirty="0"/>
              <a:t>: miglioramento del sistema di pianificazione, scrittura e gestione </a:t>
            </a:r>
            <a:r>
              <a:rPr lang="it-IT" sz="1600" dirty="0" smtClean="0"/>
              <a:t>progetti e dei processi di comunicazione interna.</a:t>
            </a:r>
            <a:endParaRPr lang="it-IT" sz="1600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94952" y="2905884"/>
            <a:ext cx="76892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it-IT" cap="all" dirty="0"/>
              <a:t>Circolazione delle buone pratiche, controllo qualità, monitoraggio e valutazione. </a:t>
            </a:r>
          </a:p>
          <a:p>
            <a:pPr fontAlgn="base"/>
            <a:r>
              <a:rPr lang="it-IT" sz="1600" i="1" dirty="0"/>
              <a:t>Goal:</a:t>
            </a:r>
            <a:r>
              <a:rPr lang="it-IT" sz="1600" dirty="0"/>
              <a:t> Sistematica capitalizzazione, perfezionamento e diffusione </a:t>
            </a:r>
            <a:r>
              <a:rPr lang="it-IT" sz="1600" dirty="0" smtClean="0"/>
              <a:t>delle </a:t>
            </a:r>
            <a:r>
              <a:rPr lang="it-IT" sz="1600" dirty="0"/>
              <a:t>nostre migliori pratiche e dei processi di controllo qualità,  monitoraggio e valutazione.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31320" y="4052454"/>
            <a:ext cx="7839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VALORIZZAZIONE DEL CAPITALE UMANO.</a:t>
            </a:r>
          </a:p>
          <a:p>
            <a:pPr fontAlgn="base"/>
            <a:r>
              <a:rPr lang="it-IT" sz="1600" i="1" dirty="0"/>
              <a:t>Goal</a:t>
            </a:r>
            <a:r>
              <a:rPr lang="it-IT" sz="1600" dirty="0"/>
              <a:t>: </a:t>
            </a:r>
            <a:r>
              <a:rPr lang="it-IT" sz="1600" dirty="0" smtClean="0"/>
              <a:t>Promozione della </a:t>
            </a:r>
            <a:r>
              <a:rPr lang="it-IT" sz="1600" dirty="0"/>
              <a:t>crescita professionale e umana del proprio personale, in Italia e all'estero, con focus su donne, giovani, fasce svantaggiate</a:t>
            </a:r>
          </a:p>
        </p:txBody>
      </p:sp>
    </p:spTree>
    <p:extLst>
      <p:ext uri="{BB962C8B-B14F-4D97-AF65-F5344CB8AC3E}">
        <p14:creationId xmlns:p14="http://schemas.microsoft.com/office/powerpoint/2010/main" val="256745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3026" cy="5143500"/>
          </a:xfrm>
          <a:prstGeom prst="rect">
            <a:avLst/>
          </a:prstGeom>
          <a:solidFill>
            <a:srgbClr val="E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3" y="261209"/>
            <a:ext cx="576648" cy="44594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 rot="16200000">
            <a:off x="-1651000" y="2706156"/>
            <a:ext cx="41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I NUMERI DEL 2020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20811" y="1967492"/>
            <a:ext cx="82309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2400" dirty="0"/>
              <a:t>LE TAPPE PRINCIPALI E I NUMERI DEL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2800" dirty="0">
                <a:solidFill>
                  <a:srgbClr val="E62A34"/>
                </a:solidFill>
              </a:rPr>
              <a:t>2020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800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1458</Words>
  <Application>Microsoft Office PowerPoint</Application>
  <PresentationFormat>Presentazione su schermo (16:9)</PresentationFormat>
  <Paragraphs>369</Paragraphs>
  <Slides>30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</dc:creator>
  <cp:lastModifiedBy>cinzia.biancani</cp:lastModifiedBy>
  <cp:revision>192</cp:revision>
  <cp:lastPrinted>2021-05-13T08:31:26Z</cp:lastPrinted>
  <dcterms:created xsi:type="dcterms:W3CDTF">2018-10-24T08:01:39Z</dcterms:created>
  <dcterms:modified xsi:type="dcterms:W3CDTF">2021-05-13T08:31:44Z</dcterms:modified>
</cp:coreProperties>
</file>