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63" r:id="rId2"/>
    <p:sldId id="392" r:id="rId3"/>
    <p:sldId id="511" r:id="rId4"/>
    <p:sldId id="571" r:id="rId5"/>
    <p:sldId id="572" r:id="rId6"/>
    <p:sldId id="577" r:id="rId7"/>
    <p:sldId id="555" r:id="rId8"/>
    <p:sldId id="558" r:id="rId9"/>
    <p:sldId id="581" r:id="rId10"/>
    <p:sldId id="580" r:id="rId11"/>
    <p:sldId id="582" r:id="rId12"/>
    <p:sldId id="487" r:id="rId13"/>
    <p:sldId id="503" r:id="rId14"/>
    <p:sldId id="521" r:id="rId15"/>
    <p:sldId id="504" r:id="rId16"/>
    <p:sldId id="553" r:id="rId17"/>
    <p:sldId id="554" r:id="rId18"/>
    <p:sldId id="569" r:id="rId19"/>
    <p:sldId id="559" r:id="rId20"/>
    <p:sldId id="560" r:id="rId21"/>
    <p:sldId id="564" r:id="rId22"/>
    <p:sldId id="565" r:id="rId23"/>
    <p:sldId id="561" r:id="rId24"/>
    <p:sldId id="566" r:id="rId25"/>
    <p:sldId id="567" r:id="rId26"/>
    <p:sldId id="568" r:id="rId27"/>
    <p:sldId id="570" r:id="rId28"/>
    <p:sldId id="530" r:id="rId29"/>
    <p:sldId id="531" r:id="rId30"/>
    <p:sldId id="532" r:id="rId31"/>
    <p:sldId id="533" r:id="rId32"/>
    <p:sldId id="534" r:id="rId33"/>
    <p:sldId id="535" r:id="rId34"/>
    <p:sldId id="536" r:id="rId35"/>
    <p:sldId id="537" r:id="rId36"/>
    <p:sldId id="538" r:id="rId37"/>
    <p:sldId id="539" r:id="rId38"/>
    <p:sldId id="483" r:id="rId39"/>
    <p:sldId id="494" r:id="rId40"/>
    <p:sldId id="495" r:id="rId41"/>
    <p:sldId id="496" r:id="rId42"/>
    <p:sldId id="497" r:id="rId43"/>
    <p:sldId id="573" r:id="rId44"/>
    <p:sldId id="476" r:id="rId45"/>
    <p:sldId id="575" r:id="rId46"/>
    <p:sldId id="574" r:id="rId47"/>
    <p:sldId id="576" r:id="rId48"/>
    <p:sldId id="517" r:id="rId49"/>
    <p:sldId id="518" r:id="rId50"/>
    <p:sldId id="550" r:id="rId51"/>
    <p:sldId id="583" r:id="rId52"/>
    <p:sldId id="549" r:id="rId53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13D"/>
    <a:srgbClr val="FF9966"/>
    <a:srgbClr val="58C5C7"/>
    <a:srgbClr val="E62A34"/>
    <a:srgbClr val="CC3399"/>
    <a:srgbClr val="3C3F42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41" autoAdjust="0"/>
  </p:normalViewPr>
  <p:slideViewPr>
    <p:cSldViewPr snapToGrid="0" snapToObjects="1">
      <p:cViewPr>
        <p:scale>
          <a:sx n="125" d="100"/>
          <a:sy n="125" d="100"/>
        </p:scale>
        <p:origin x="-348" y="-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paola.mariani\Desktop\obiettivi_valutazione\db%20progetti\superati\Elenco%20prog%20presentati%202021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file:///C:\Users\paola.mariani\Desktop\obiettivi_valutazione\2022\Analisi_DB%20Progetti%20V02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paola.mariani\Desktop\obiettivi_valutazione\2022\Analisi_DB%20Progetti%20V02.xlsx" TargetMode="External"/><Relationship Id="rId4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file:///C:\Users\paola.mariani\AppData\Local\Microsoft\Windows\INetCache\Content.Outlook\S1YYNXJC\Paesi%20Comm%20Emergenza%20(00000003)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file:///C:\Users\paola.mariani\Desktop\obiettivi_valutazione\2022\Analisi_DB%20Progetti%20V0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oleObject" Target="file:///C:\Users\paola.mariani\AppData\Local\Microsoft\Windows\INetCache\Content.Outlook\S1YYNXJC\Paesi%20Comm%20Emergenza%20(00000003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paola.mariani\Desktop\obiettivi_valutazione\db%20progetti\superati\Elenco%20prog%20presentati%20202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paola.mariani\Desktop\obiettivi_valutazione\db%20progetti\superati\Elenco%20prog%20presentati%202021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paola.mariani\Desktop\obiettivi_valutazione\db%20progetti\superati\Elenco%20prog%20presentati%20202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ola.mariani\Desktop\obiettivi_valutazione\db%20progetti\Elenco%20Approvati%202021_finale.xlsx" TargetMode="Externa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C:\Users\paola.mariani\Desktop\obiettivi_valutazione\2022\Analisi_DB%20Progetti%20V02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Users\paola.mariani\Desktop\obiettivi_valutazione\2022\Analisi_DB%20Progetti%20V0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C:\Users\paola.mariani\Desktop\obiettivi_valutazione\2022\Analisi_DB%20Progetti%20V02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C:\Users\paola.mariani\Desktop\obiettivi_valutazione\2022\Analisi_DB%20Progetti%20V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00524934383202"/>
          <c:y val="9.6113724220791716E-2"/>
          <c:w val="0.64899475065616796"/>
          <c:h val="0.358739720332553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trend!$B$1</c:f>
              <c:strCache>
                <c:ptCount val="1"/>
                <c:pt idx="0">
                  <c:v>Totale presentato 2019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(trend!$A$2:$A$4,trend!$A$6)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OEA</c:v>
                </c:pt>
              </c:strCache>
            </c:strRef>
          </c:cat>
          <c:val>
            <c:numRef>
              <c:f>(trend!$B$2:$B$4,trend!$B$6)</c:f>
              <c:numCache>
                <c:formatCode>_(* #,##0.00_);_(* \(#,##0.00\);_(* "-"??_);_(@_)</c:formatCode>
                <c:ptCount val="4"/>
                <c:pt idx="0">
                  <c:v>57100</c:v>
                </c:pt>
                <c:pt idx="1">
                  <c:v>485712</c:v>
                </c:pt>
                <c:pt idx="2">
                  <c:v>4669073.1000000006</c:v>
                </c:pt>
                <c:pt idx="3">
                  <c:v>1592408.5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16-4838-B416-97914E710BFA}"/>
            </c:ext>
          </c:extLst>
        </c:ser>
        <c:ser>
          <c:idx val="1"/>
          <c:order val="1"/>
          <c:tx>
            <c:strRef>
              <c:f>trend!$E$1</c:f>
              <c:strCache>
                <c:ptCount val="1"/>
                <c:pt idx="0">
                  <c:v>Totale presentato 2020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(trend!$A$2:$A$4,trend!$A$6)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OEA</c:v>
                </c:pt>
              </c:strCache>
            </c:strRef>
          </c:cat>
          <c:val>
            <c:numRef>
              <c:f>(trend!$E$2:$E$4,trend!$E$6)</c:f>
              <c:numCache>
                <c:formatCode>_(* #,##0.00_);_(* \(#,##0.00\);_(* "-"??_);_(@_)</c:formatCode>
                <c:ptCount val="4"/>
                <c:pt idx="0">
                  <c:v>261574.66</c:v>
                </c:pt>
                <c:pt idx="1">
                  <c:v>468881</c:v>
                </c:pt>
                <c:pt idx="2">
                  <c:v>5765337.8500000006</c:v>
                </c:pt>
                <c:pt idx="3">
                  <c:v>427874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16-4838-B416-97914E710BFA}"/>
            </c:ext>
          </c:extLst>
        </c:ser>
        <c:ser>
          <c:idx val="2"/>
          <c:order val="2"/>
          <c:tx>
            <c:strRef>
              <c:f>trend!$H$1</c:f>
              <c:strCache>
                <c:ptCount val="1"/>
                <c:pt idx="0">
                  <c:v>Totale presentato 2021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(trend!$A$2:$A$4,trend!$A$6)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OEA</c:v>
                </c:pt>
              </c:strCache>
            </c:strRef>
          </c:cat>
          <c:val>
            <c:numRef>
              <c:f>(trend!$H$2:$H$4,trend!$H$6)</c:f>
              <c:numCache>
                <c:formatCode>_(* #,##0.00_);_(* \(#,##0.00\);_(* "-"??_);_(@_)</c:formatCode>
                <c:ptCount val="4"/>
                <c:pt idx="0">
                  <c:v>687536</c:v>
                </c:pt>
                <c:pt idx="1">
                  <c:v>5841189.5499999998</c:v>
                </c:pt>
                <c:pt idx="2">
                  <c:v>14340576.780000001</c:v>
                </c:pt>
                <c:pt idx="3">
                  <c:v>1618608.68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616-4838-B416-97914E710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09860736"/>
        <c:axId val="109862272"/>
      </c:barChart>
      <c:catAx>
        <c:axId val="10986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862272"/>
        <c:crosses val="autoZero"/>
        <c:auto val="1"/>
        <c:lblAlgn val="ctr"/>
        <c:lblOffset val="100"/>
        <c:noMultiLvlLbl val="0"/>
      </c:catAx>
      <c:valAx>
        <c:axId val="1098622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8607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Ricavi per Paese (con OEA</a:t>
            </a:r>
            <a:r>
              <a:rPr lang="it-IT" dirty="0" smtClean="0"/>
              <a:t>) – Valori assoluti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Paese!$B$5</c:f>
              <c:strCache>
                <c:ptCount val="1"/>
                <c:pt idx="0">
                  <c:v>Tanzania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Paese!$C$4:$H$4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Paese!$C$5:$H$5</c:f>
              <c:numCache>
                <c:formatCode>_(* #,##0.00_);_(* \(#,##0.00\);_(* "-"??_);_(@_)</c:formatCode>
                <c:ptCount val="6"/>
                <c:pt idx="0">
                  <c:v>1628008.5100000002</c:v>
                </c:pt>
                <c:pt idx="1">
                  <c:v>1845858.01</c:v>
                </c:pt>
                <c:pt idx="2">
                  <c:v>2417052.2699999996</c:v>
                </c:pt>
                <c:pt idx="3">
                  <c:v>1866939.1200000003</c:v>
                </c:pt>
                <c:pt idx="4">
                  <c:v>1413868.6400000001</c:v>
                </c:pt>
                <c:pt idx="5">
                  <c:v>1397336.99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56-43AE-8FAC-22BC46803E0D}"/>
            </c:ext>
          </c:extLst>
        </c:ser>
        <c:ser>
          <c:idx val="1"/>
          <c:order val="1"/>
          <c:tx>
            <c:strRef>
              <c:f>Paese!$B$6</c:f>
              <c:strCache>
                <c:ptCount val="1"/>
                <c:pt idx="0">
                  <c:v>Mozambico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Paese!$C$4:$H$4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Paese!$C$6:$H$6</c:f>
              <c:numCache>
                <c:formatCode>_(* #,##0.00_);_(* \(#,##0.00\);_(* "-"??_);_(@_)</c:formatCode>
                <c:ptCount val="6"/>
                <c:pt idx="0">
                  <c:v>1426397.4799999997</c:v>
                </c:pt>
                <c:pt idx="1">
                  <c:v>1729084.44</c:v>
                </c:pt>
                <c:pt idx="2">
                  <c:v>1695006.7</c:v>
                </c:pt>
                <c:pt idx="3">
                  <c:v>1412863.3800000001</c:v>
                </c:pt>
                <c:pt idx="4">
                  <c:v>1262325.6500000001</c:v>
                </c:pt>
                <c:pt idx="5">
                  <c:v>1863953.1199999999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56-43AE-8FAC-22BC46803E0D}"/>
            </c:ext>
          </c:extLst>
        </c:ser>
        <c:ser>
          <c:idx val="2"/>
          <c:order val="2"/>
          <c:tx>
            <c:strRef>
              <c:f>Paese!$B$7</c:f>
              <c:strCache>
                <c:ptCount val="1"/>
                <c:pt idx="0">
                  <c:v>Myanmar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Paese!$C$4:$H$4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Paese!$C$7:$H$7</c:f>
              <c:numCache>
                <c:formatCode>_(* #,##0.00_);_(* \(#,##0.00\);_(* "-"??_);_(@_)</c:formatCode>
                <c:ptCount val="6"/>
                <c:pt idx="0">
                  <c:v>872892.35999999987</c:v>
                </c:pt>
                <c:pt idx="1">
                  <c:v>962083.28</c:v>
                </c:pt>
                <c:pt idx="2">
                  <c:v>1064717.6500000001</c:v>
                </c:pt>
                <c:pt idx="3">
                  <c:v>1105396.98</c:v>
                </c:pt>
                <c:pt idx="4">
                  <c:v>748201.83</c:v>
                </c:pt>
                <c:pt idx="5">
                  <c:v>533890.59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F56-43AE-8FAC-22BC46803E0D}"/>
            </c:ext>
          </c:extLst>
        </c:ser>
        <c:ser>
          <c:idx val="3"/>
          <c:order val="3"/>
          <c:tx>
            <c:strRef>
              <c:f>Paese!$B$8</c:f>
              <c:strCache>
                <c:ptCount val="1"/>
                <c:pt idx="0">
                  <c:v>Libano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Paese!$C$4:$H$4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Paese!$C$8:$H$8</c:f>
              <c:numCache>
                <c:formatCode>_(* #,##0.00_);_(* \(#,##0.00\);_(* "-"??_);_(@_)</c:formatCode>
                <c:ptCount val="6"/>
                <c:pt idx="0">
                  <c:v>7900</c:v>
                </c:pt>
                <c:pt idx="1">
                  <c:v>6845.26</c:v>
                </c:pt>
                <c:pt idx="2">
                  <c:v>245609.24</c:v>
                </c:pt>
                <c:pt idx="3">
                  <c:v>487624.11</c:v>
                </c:pt>
                <c:pt idx="4">
                  <c:v>474728.99</c:v>
                </c:pt>
                <c:pt idx="5">
                  <c:v>682456.36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F56-43AE-8FAC-22BC46803E0D}"/>
            </c:ext>
          </c:extLst>
        </c:ser>
        <c:ser>
          <c:idx val="4"/>
          <c:order val="4"/>
          <c:tx>
            <c:strRef>
              <c:f>Paese!$B$9</c:f>
              <c:strCache>
                <c:ptCount val="1"/>
                <c:pt idx="0">
                  <c:v>Italia EU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Paese!$C$4:$H$4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Paese!$C$9:$H$9</c:f>
              <c:numCache>
                <c:formatCode>_(* #,##0.00_);_(* \(#,##0.00\);_(* "-"??_);_(@_)</c:formatCode>
                <c:ptCount val="6"/>
                <c:pt idx="0">
                  <c:v>412518.83999999997</c:v>
                </c:pt>
                <c:pt idx="1">
                  <c:v>478567.76</c:v>
                </c:pt>
                <c:pt idx="2">
                  <c:v>1245648.5900000001</c:v>
                </c:pt>
                <c:pt idx="3">
                  <c:v>925028</c:v>
                </c:pt>
                <c:pt idx="4">
                  <c:v>841976.19</c:v>
                </c:pt>
                <c:pt idx="5">
                  <c:v>1171212.9099999997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F56-43AE-8FAC-22BC46803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671744"/>
        <c:axId val="110673280"/>
      </c:barChart>
      <c:catAx>
        <c:axId val="11067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673280"/>
        <c:crosses val="autoZero"/>
        <c:auto val="1"/>
        <c:lblAlgn val="ctr"/>
        <c:lblOffset val="100"/>
        <c:noMultiLvlLbl val="0"/>
      </c:catAx>
      <c:valAx>
        <c:axId val="1106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6717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SVILUPPO / EMERGENZA</a:t>
            </a:r>
          </a:p>
        </c:rich>
      </c:tx>
      <c:layout>
        <c:manualLayout>
          <c:xMode val="edge"/>
          <c:yMode val="edge"/>
          <c:x val="0.36752350757291402"/>
          <c:y val="2.149707673610053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'[Analisi_DB Progetti V02.xlsx]Monitor'!$AB$55</c:f>
              <c:strCache>
                <c:ptCount val="1"/>
                <c:pt idx="0">
                  <c:v>Emergenza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9D7-45C5-B699-17A1C60B1544}"/>
              </c:ext>
            </c:extLst>
          </c:dPt>
          <c:cat>
            <c:numRef>
              <c:f>'[Analisi_DB Progetti V02.xlsx]Monitor'!$AC$54:$AG$54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'[Analisi_DB Progetti V02.xlsx]Monitor'!$AC$55:$AG$55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231995.07</c:v>
                </c:pt>
                <c:pt idx="2">
                  <c:v>414599.46</c:v>
                </c:pt>
                <c:pt idx="3">
                  <c:v>1163298.9999999998</c:v>
                </c:pt>
                <c:pt idx="4">
                  <c:v>1314471.0799999998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D7-45C5-B699-17A1C60B1544}"/>
            </c:ext>
          </c:extLst>
        </c:ser>
        <c:ser>
          <c:idx val="1"/>
          <c:order val="1"/>
          <c:tx>
            <c:strRef>
              <c:f>'[Analisi_DB Progetti V02.xlsx]Monitor'!$AB$56</c:f>
              <c:strCache>
                <c:ptCount val="1"/>
                <c:pt idx="0">
                  <c:v>Sviluppo</c:v>
                </c:pt>
              </c:strCache>
            </c:strRef>
          </c:tx>
          <c:spPr>
            <a:solidFill>
              <a:schemeClr val="accent5"/>
            </a:solidFill>
            <a:ln w="0" cmpd="sng">
              <a:solidFill>
                <a:schemeClr val="accent1">
                  <a:shade val="95000"/>
                  <a:satMod val="105000"/>
                </a:schemeClr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58C5C7"/>
              </a:solidFill>
              <a:ln w="0" cmpd="sng">
                <a:solidFill>
                  <a:schemeClr val="accent1">
                    <a:shade val="95000"/>
                    <a:satMod val="10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D7-45C5-B699-17A1C60B1544}"/>
              </c:ext>
            </c:extLst>
          </c:dPt>
          <c:cat>
            <c:numRef>
              <c:f>'[Analisi_DB Progetti V02.xlsx]Monitor'!$AC$54:$AG$54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'[Analisi_DB Progetti V02.xlsx]Monitor'!$AC$56:$AG$56</c:f>
              <c:numCache>
                <c:formatCode>_(* #,##0.00_);_(* \(#,##0.00\);_(* "-"??_);_(@_)</c:formatCode>
                <c:ptCount val="5"/>
                <c:pt idx="0">
                  <c:v>5861200.6300000008</c:v>
                </c:pt>
                <c:pt idx="1">
                  <c:v>5130470.9599999962</c:v>
                </c:pt>
                <c:pt idx="2">
                  <c:v>4072362.7000000011</c:v>
                </c:pt>
                <c:pt idx="3">
                  <c:v>4241635.4300000006</c:v>
                </c:pt>
                <c:pt idx="4">
                  <c:v>5001758.97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D7-45C5-B699-17A1C60B1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727936"/>
        <c:axId val="110729472"/>
      </c:barChart>
      <c:catAx>
        <c:axId val="1107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729472"/>
        <c:crosses val="autoZero"/>
        <c:auto val="1"/>
        <c:lblAlgn val="ctr"/>
        <c:lblOffset val="100"/>
        <c:noMultiLvlLbl val="0"/>
      </c:catAx>
      <c:valAx>
        <c:axId val="11072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72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 smtClean="0"/>
              <a:t>Dettaglio </a:t>
            </a:r>
            <a:r>
              <a:rPr lang="it-IT" sz="1800" dirty="0"/>
              <a:t>progetti Emergenza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'[Paesi Comm Emergenza (00000003).xlsx]Paese'!$B$104</c:f>
              <c:strCache>
                <c:ptCount val="1"/>
                <c:pt idx="0">
                  <c:v>Mozambico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'[Paesi Comm Emergenza (00000003).xlsx]Paese'!$C$103:$G$103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'[Paesi Comm Emergenza (00000003).xlsx]Paese'!$C$104:$G$104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231995.07</c:v>
                </c:pt>
                <c:pt idx="2">
                  <c:v>414599.46</c:v>
                </c:pt>
                <c:pt idx="3">
                  <c:v>1152514.5699999998</c:v>
                </c:pt>
                <c:pt idx="4">
                  <c:v>1214856.0799999998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4F-445B-BF09-D226956237F0}"/>
            </c:ext>
          </c:extLst>
        </c:ser>
        <c:ser>
          <c:idx val="1"/>
          <c:order val="1"/>
          <c:tx>
            <c:strRef>
              <c:f>'[Paesi Comm Emergenza (00000003).xlsx]Paese'!$B$105</c:f>
              <c:strCache>
                <c:ptCount val="1"/>
                <c:pt idx="0">
                  <c:v>Myanmar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'[Paesi Comm Emergenza (00000003).xlsx]Paese'!$C$103:$G$103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'[Paesi Comm Emergenza (00000003).xlsx]Paese'!$C$105:$G$105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10784.43</c:v>
                </c:pt>
                <c:pt idx="4">
                  <c:v>99615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F4F-445B-BF09-D22695623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107456"/>
        <c:axId val="111113344"/>
      </c:barChart>
      <c:catAx>
        <c:axId val="11110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113344"/>
        <c:crosses val="autoZero"/>
        <c:auto val="1"/>
        <c:lblAlgn val="ctr"/>
        <c:lblOffset val="100"/>
        <c:noMultiLvlLbl val="0"/>
      </c:catAx>
      <c:valAx>
        <c:axId val="111113344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11074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Istituzionale/commerciale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Monitor!$AB$50</c:f>
              <c:strCache>
                <c:ptCount val="1"/>
                <c:pt idx="0">
                  <c:v>Istituzionale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58C5C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B1-465B-8984-FED6375F0908}"/>
              </c:ext>
            </c:extLst>
          </c:dPt>
          <c:cat>
            <c:numRef>
              <c:f>Monitor!$AC$49:$AG$49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Monitor!$AC$50:$AG$50</c:f>
              <c:numCache>
                <c:formatCode>_-* #,##0_-;\-* #,##0_-;_-* "-"??_-;_-@_-</c:formatCode>
                <c:ptCount val="5"/>
                <c:pt idx="0">
                  <c:v>5581766.4600000009</c:v>
                </c:pt>
                <c:pt idx="1">
                  <c:v>5142165.9599999962</c:v>
                </c:pt>
                <c:pt idx="2">
                  <c:v>4342081.0600000015</c:v>
                </c:pt>
                <c:pt idx="3">
                  <c:v>5205971.4200000009</c:v>
                </c:pt>
                <c:pt idx="4">
                  <c:v>5947362.9900000002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B1-465B-8984-FED6375F0908}"/>
            </c:ext>
          </c:extLst>
        </c:ser>
        <c:ser>
          <c:idx val="1"/>
          <c:order val="1"/>
          <c:tx>
            <c:strRef>
              <c:f>Monitor!$AB$51</c:f>
              <c:strCache>
                <c:ptCount val="1"/>
                <c:pt idx="0">
                  <c:v>Commerciale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5B1-465B-8984-FED6375F0908}"/>
              </c:ext>
            </c:extLst>
          </c:dPt>
          <c:cat>
            <c:numRef>
              <c:f>Monitor!$AC$49:$AG$49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Monitor!$AC$51:$AG$51</c:f>
              <c:numCache>
                <c:formatCode>_-* #,##0_-;\-* #,##0_-;_-* "-"??_-;_-@_-</c:formatCode>
                <c:ptCount val="5"/>
                <c:pt idx="0">
                  <c:v>279434.17000000004</c:v>
                </c:pt>
                <c:pt idx="1">
                  <c:v>220300.06999999998</c:v>
                </c:pt>
                <c:pt idx="2">
                  <c:v>144881.1</c:v>
                </c:pt>
                <c:pt idx="3">
                  <c:v>198963.00999999998</c:v>
                </c:pt>
                <c:pt idx="4">
                  <c:v>368867.06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B1-465B-8984-FED6375F0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762624"/>
        <c:axId val="110768512"/>
      </c:barChart>
      <c:catAx>
        <c:axId val="11076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768512"/>
        <c:crosses val="autoZero"/>
        <c:auto val="1"/>
        <c:lblAlgn val="ctr"/>
        <c:lblOffset val="100"/>
        <c:noMultiLvlLbl val="0"/>
      </c:catAx>
      <c:valAx>
        <c:axId val="110768512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7626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Dettaglio</a:t>
            </a:r>
            <a:r>
              <a:rPr lang="it-IT" baseline="0" dirty="0"/>
              <a:t> progetti Commerciali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'[Paesi Comm Emergenza (00000003).xlsx]Paese'!$B$115</c:f>
              <c:strCache>
                <c:ptCount val="1"/>
                <c:pt idx="0">
                  <c:v>Tanzania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'[Paesi Comm Emergenza (00000003).xlsx]Paese'!$C$114:$G$114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'[Paesi Comm Emergenza (00000003).xlsx]Paese'!$C$115:$G$115</c:f>
              <c:numCache>
                <c:formatCode>_(* #,##0.00_);_(* \(#,##0.00\);_(* "-"??_);_(@_)</c:formatCode>
                <c:ptCount val="5"/>
                <c:pt idx="0">
                  <c:v>128717.44</c:v>
                </c:pt>
                <c:pt idx="1">
                  <c:v>157330.96</c:v>
                </c:pt>
                <c:pt idx="2">
                  <c:v>166576.34</c:v>
                </c:pt>
                <c:pt idx="3">
                  <c:v>146788.1</c:v>
                </c:pt>
                <c:pt idx="4">
                  <c:v>124415.15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B63-89B0-C8D475A14E4F}"/>
            </c:ext>
          </c:extLst>
        </c:ser>
        <c:ser>
          <c:idx val="1"/>
          <c:order val="1"/>
          <c:tx>
            <c:strRef>
              <c:f>'[Paesi Comm Emergenza (00000003).xlsx]Paese'!$B$116</c:f>
              <c:strCache>
                <c:ptCount val="1"/>
                <c:pt idx="0">
                  <c:v>Mozambico</c:v>
                </c:pt>
              </c:strCache>
            </c:strRef>
          </c:tx>
          <c:spPr>
            <a:solidFill>
              <a:srgbClr val="EF413D"/>
            </a:solidFill>
            <a:ln>
              <a:noFill/>
            </a:ln>
            <a:effectLst/>
          </c:spPr>
          <c:invertIfNegative val="0"/>
          <c:cat>
            <c:numRef>
              <c:f>'[Paesi Comm Emergenza (00000003).xlsx]Paese'!$C$114:$G$114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'[Paesi Comm Emergenza (00000003).xlsx]Paese'!$C$116:$G$116</c:f>
              <c:numCache>
                <c:formatCode>_(* #,##0.00_);_(* \(#,##0.00\);_(* "-"??_);_(@_)</c:formatCode>
                <c:ptCount val="5"/>
                <c:pt idx="0">
                  <c:v>150529.73000000001</c:v>
                </c:pt>
                <c:pt idx="1">
                  <c:v>47588.08</c:v>
                </c:pt>
                <c:pt idx="2">
                  <c:v>11512.8</c:v>
                </c:pt>
                <c:pt idx="3">
                  <c:v>102140.21</c:v>
                </c:pt>
                <c:pt idx="4">
                  <c:v>248403.79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F1-4B63-89B0-C8D475A14E4F}"/>
            </c:ext>
          </c:extLst>
        </c:ser>
        <c:ser>
          <c:idx val="3"/>
          <c:order val="2"/>
          <c:tx>
            <c:strRef>
              <c:f>'[Paesi Comm Emergenza (00000003).xlsx]Paese'!$B$118</c:f>
              <c:strCache>
                <c:ptCount val="1"/>
                <c:pt idx="0">
                  <c:v>Libano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'[Paesi Comm Emergenza (00000003).xlsx]Paese'!$C$114:$G$114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'[Paesi Comm Emergenza (00000003).xlsx]Paese'!$C$118:$G$118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8216.4699999999993</c:v>
                </c:pt>
                <c:pt idx="2">
                  <c:v>2400</c:v>
                </c:pt>
                <c:pt idx="3">
                  <c:v>1729.34</c:v>
                </c:pt>
                <c:pt idx="4">
                  <c:v>22000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BF1-4B63-89B0-C8D475A14E4F}"/>
            </c:ext>
          </c:extLst>
        </c:ser>
        <c:ser>
          <c:idx val="4"/>
          <c:order val="3"/>
          <c:tx>
            <c:strRef>
              <c:f>'[Paesi Comm Emergenza (00000003).xlsx]Paese'!$B$119</c:f>
              <c:strCache>
                <c:ptCount val="1"/>
                <c:pt idx="0">
                  <c:v>Italia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'[Paesi Comm Emergenza (00000003).xlsx]Paese'!$C$114:$G$114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'[Paesi Comm Emergenza (00000003).xlsx]Paese'!$C$119:$G$119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7164.56</c:v>
                </c:pt>
                <c:pt idx="2">
                  <c:v>3534.44</c:v>
                </c:pt>
                <c:pt idx="3">
                  <c:v>5231.2700000000004</c:v>
                </c:pt>
                <c:pt idx="4">
                  <c:v>5979.73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BF1-4B63-89B0-C8D475A14E4F}"/>
            </c:ext>
          </c:extLst>
        </c:ser>
        <c:ser>
          <c:idx val="5"/>
          <c:order val="4"/>
          <c:tx>
            <c:strRef>
              <c:f>'[Paesi Comm Emergenza (00000003).xlsx]Paese'!$B$120</c:f>
              <c:strCache>
                <c:ptCount val="1"/>
                <c:pt idx="0">
                  <c:v>Indonesia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'[Paesi Comm Emergenza (00000003).xlsx]Paese'!$C$114:$G$114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'[Paesi Comm Emergenza (00000003).xlsx]Paese'!$C$120:$G$120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16000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BF1-4B63-89B0-C8D475A14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833664"/>
        <c:axId val="11083520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'[Paesi Comm Emergenza (00000003).xlsx]Paese'!$B$117</c15:sqref>
                        </c15:formulaRef>
                      </c:ext>
                    </c:extLst>
                    <c:strCache>
                      <c:ptCount val="1"/>
                      <c:pt idx="0">
                        <c:v>Myanmar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'[Paesi Comm Emergenza (00000003).xlsx]Paese'!$C$114:$G$114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'[Paesi Comm Emergenza (00000003).xlsx]Paese'!$C$117:$G$117</c15:sqref>
                        </c15:formulaRef>
                      </c:ext>
                    </c:extLst>
                    <c:numCache>
                      <c:formatCode>_-* #,##0.00_-;\-* #,##0.00_-;_-* "-"??_-;_-@_-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BBF1-4B63-89B0-C8D475A14E4F}"/>
                  </c:ext>
                </c:extLst>
              </c15:ser>
            </c15:filteredBarSeries>
          </c:ext>
        </c:extLst>
      </c:barChart>
      <c:catAx>
        <c:axId val="11083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835200"/>
        <c:crosses val="autoZero"/>
        <c:auto val="1"/>
        <c:lblAlgn val="ctr"/>
        <c:lblOffset val="100"/>
        <c:noMultiLvlLbl val="0"/>
      </c:catAx>
      <c:valAx>
        <c:axId val="11083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833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trend!$A$5</c:f>
              <c:strCache>
                <c:ptCount val="1"/>
                <c:pt idx="0">
                  <c:v>TOTALE PRESENTATO 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(trend!$B$1,trend!$E$1,trend!$H$1)</c:f>
              <c:strCache>
                <c:ptCount val="3"/>
                <c:pt idx="0">
                  <c:v>Totale presentato 2019</c:v>
                </c:pt>
                <c:pt idx="1">
                  <c:v>Totale presentato 2020</c:v>
                </c:pt>
                <c:pt idx="2">
                  <c:v>Totale presentato 2021</c:v>
                </c:pt>
              </c:strCache>
            </c:strRef>
          </c:cat>
          <c:val>
            <c:numRef>
              <c:f>(trend!$B$5,trend!$E$5,trend!$H$5)</c:f>
              <c:numCache>
                <c:formatCode>_(* #,##0.00_);_(* \(#,##0.00\);_(* "-"??_);_(@_)</c:formatCode>
                <c:ptCount val="3"/>
                <c:pt idx="0">
                  <c:v>5211885.1000000006</c:v>
                </c:pt>
                <c:pt idx="1">
                  <c:v>6495793.5100000007</c:v>
                </c:pt>
                <c:pt idx="2">
                  <c:v>20869302.330000002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54-45F5-9312-29BCF093B6FB}"/>
            </c:ext>
          </c:extLst>
        </c:ser>
        <c:ser>
          <c:idx val="1"/>
          <c:order val="1"/>
          <c:tx>
            <c:strRef>
              <c:f>trend!$A$7</c:f>
              <c:strCache>
                <c:ptCount val="1"/>
                <c:pt idx="0">
                  <c:v>TOTALE con OEA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(trend!$B$1,trend!$E$1,trend!$H$1)</c:f>
              <c:strCache>
                <c:ptCount val="3"/>
                <c:pt idx="0">
                  <c:v>Totale presentato 2019</c:v>
                </c:pt>
                <c:pt idx="1">
                  <c:v>Totale presentato 2020</c:v>
                </c:pt>
                <c:pt idx="2">
                  <c:v>Totale presentato 2021</c:v>
                </c:pt>
              </c:strCache>
            </c:strRef>
          </c:cat>
          <c:val>
            <c:numRef>
              <c:f>(trend!$B$7,trend!$E$7,trend!$H$7)</c:f>
              <c:numCache>
                <c:formatCode>_(* #,##0.00_);_(* \(#,##0.00\);_(* "-"??_);_(@_)</c:formatCode>
                <c:ptCount val="3"/>
                <c:pt idx="0">
                  <c:v>6804293.6000000006</c:v>
                </c:pt>
                <c:pt idx="1">
                  <c:v>6923667.5100000007</c:v>
                </c:pt>
                <c:pt idx="2">
                  <c:v>22487911.010000002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54-45F5-9312-29BCF093B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10273280"/>
        <c:axId val="110274816"/>
      </c:barChart>
      <c:catAx>
        <c:axId val="11027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274816"/>
        <c:crosses val="autoZero"/>
        <c:auto val="1"/>
        <c:lblAlgn val="ctr"/>
        <c:lblOffset val="100"/>
        <c:noMultiLvlLbl val="0"/>
      </c:catAx>
      <c:valAx>
        <c:axId val="110274816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2732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Numero Progetti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trend!$C$1</c:f>
              <c:strCache>
                <c:ptCount val="1"/>
                <c:pt idx="0">
                  <c:v>Numero progetti 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(trend!$A$2:$A$4,trend!$A$6)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OEA</c:v>
                </c:pt>
              </c:strCache>
            </c:strRef>
          </c:cat>
          <c:val>
            <c:numRef>
              <c:f>(trend!$C$2:$C$4,trend!$C$6)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  <c:pt idx="2">
                  <c:v>49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6B-4268-8298-136C0AE3A668}"/>
            </c:ext>
          </c:extLst>
        </c:ser>
        <c:ser>
          <c:idx val="1"/>
          <c:order val="1"/>
          <c:tx>
            <c:strRef>
              <c:f>trend!$F$1</c:f>
              <c:strCache>
                <c:ptCount val="1"/>
                <c:pt idx="0">
                  <c:v>Numero progetti 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(trend!$A$2:$A$4,trend!$A$6)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OEA</c:v>
                </c:pt>
              </c:strCache>
            </c:strRef>
          </c:cat>
          <c:val>
            <c:numRef>
              <c:f>(trend!$F$2:$F$4,trend!$F$6)</c:f>
              <c:numCache>
                <c:formatCode>General</c:formatCode>
                <c:ptCount val="4"/>
                <c:pt idx="0">
                  <c:v>8</c:v>
                </c:pt>
                <c:pt idx="1">
                  <c:v>9</c:v>
                </c:pt>
                <c:pt idx="2">
                  <c:v>39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6B-4268-8298-136C0AE3A668}"/>
            </c:ext>
          </c:extLst>
        </c:ser>
        <c:ser>
          <c:idx val="2"/>
          <c:order val="2"/>
          <c:tx>
            <c:strRef>
              <c:f>trend!$I$1</c:f>
              <c:strCache>
                <c:ptCount val="1"/>
                <c:pt idx="0">
                  <c:v>Numero progetti  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(trend!$A$2:$A$4,trend!$A$6)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OEA</c:v>
                </c:pt>
              </c:strCache>
            </c:strRef>
          </c:cat>
          <c:val>
            <c:numRef>
              <c:f>(trend!$I$2:$I$4,trend!$I$6)</c:f>
              <c:numCache>
                <c:formatCode>General</c:formatCode>
                <c:ptCount val="4"/>
                <c:pt idx="0">
                  <c:v>8</c:v>
                </c:pt>
                <c:pt idx="1">
                  <c:v>13</c:v>
                </c:pt>
                <c:pt idx="2">
                  <c:v>49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26B-4268-8298-136C0AE3A6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331008"/>
        <c:axId val="110332544"/>
      </c:barChart>
      <c:catAx>
        <c:axId val="11033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332544"/>
        <c:crosses val="autoZero"/>
        <c:auto val="1"/>
        <c:lblAlgn val="ctr"/>
        <c:lblOffset val="100"/>
        <c:noMultiLvlLbl val="0"/>
      </c:catAx>
      <c:valAx>
        <c:axId val="11033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33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70048309178744E-2"/>
          <c:y val="0.19906665088239142"/>
          <c:w val="0.97342995169082125"/>
          <c:h val="0.67234497067596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trend!$D$1</c:f>
              <c:strCache>
                <c:ptCount val="1"/>
                <c:pt idx="0">
                  <c:v>% app. importo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trend!$A$2:$A$5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TOTALE PRESENTATO </c:v>
                </c:pt>
              </c:strCache>
            </c:strRef>
          </c:cat>
          <c:val>
            <c:numRef>
              <c:f>trend!$D$2:$D$5</c:f>
              <c:numCache>
                <c:formatCode>0%</c:formatCode>
                <c:ptCount val="4"/>
                <c:pt idx="0">
                  <c:v>1</c:v>
                </c:pt>
                <c:pt idx="1">
                  <c:v>0.35835021576572124</c:v>
                </c:pt>
                <c:pt idx="2">
                  <c:v>0.74852440198462511</c:v>
                </c:pt>
                <c:pt idx="3">
                  <c:v>0.71491793823313554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FC-4E47-8FF6-8995F8CADE4B}"/>
            </c:ext>
          </c:extLst>
        </c:ser>
        <c:ser>
          <c:idx val="1"/>
          <c:order val="1"/>
          <c:tx>
            <c:strRef>
              <c:f>trend!$G$1</c:f>
              <c:strCache>
                <c:ptCount val="1"/>
                <c:pt idx="0">
                  <c:v>% app. importo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trend!$A$2:$A$5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TOTALE PRESENTATO </c:v>
                </c:pt>
              </c:strCache>
            </c:strRef>
          </c:cat>
          <c:val>
            <c:numRef>
              <c:f>trend!$G$2:$G$5</c:f>
              <c:numCache>
                <c:formatCode>0%</c:formatCode>
                <c:ptCount val="4"/>
                <c:pt idx="0">
                  <c:v>0.9592001763473571</c:v>
                </c:pt>
                <c:pt idx="1">
                  <c:v>0.58978290866979044</c:v>
                </c:pt>
                <c:pt idx="2">
                  <c:v>0.48894222564944728</c:v>
                </c:pt>
                <c:pt idx="3">
                  <c:v>0.51515762852504821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FC-4E47-8FF6-8995F8CADE4B}"/>
            </c:ext>
          </c:extLst>
        </c:ser>
        <c:ser>
          <c:idx val="2"/>
          <c:order val="2"/>
          <c:tx>
            <c:strRef>
              <c:f>trend!$J$1</c:f>
              <c:strCache>
                <c:ptCount val="1"/>
                <c:pt idx="0">
                  <c:v>% app. importo 2021</c:v>
                </c:pt>
              </c:strCache>
            </c:strRef>
          </c:tx>
          <c:spPr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trend!$A$2:$A$5</c:f>
              <c:strCache>
                <c:ptCount val="4"/>
                <c:pt idx="0">
                  <c:v>Comunicazione Educazione</c:v>
                </c:pt>
                <c:pt idx="1">
                  <c:v>Progetti Ambientali Italia-Europa</c:v>
                </c:pt>
                <c:pt idx="2">
                  <c:v>Cooperazione Internazionale</c:v>
                </c:pt>
                <c:pt idx="3">
                  <c:v>TOTALE PRESENTATO </c:v>
                </c:pt>
              </c:strCache>
            </c:strRef>
          </c:cat>
          <c:val>
            <c:numRef>
              <c:f>trend!$J$2:$J$5</c:f>
              <c:numCache>
                <c:formatCode>0%</c:formatCode>
                <c:ptCount val="4"/>
                <c:pt idx="0">
                  <c:v>0.5897931162877289</c:v>
                </c:pt>
                <c:pt idx="1">
                  <c:v>5.2903787380089384E-2</c:v>
                </c:pt>
                <c:pt idx="2">
                  <c:v>0.2478406137022893</c:v>
                </c:pt>
                <c:pt idx="3">
                  <c:v>0.20454456658398509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FC-4E47-8FF6-8995F8CADE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0010368"/>
        <c:axId val="110011904"/>
      </c:barChart>
      <c:catAx>
        <c:axId val="110010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011904"/>
        <c:crosses val="autoZero"/>
        <c:auto val="1"/>
        <c:lblAlgn val="ctr"/>
        <c:lblOffset val="100"/>
        <c:noMultiLvlLbl val="0"/>
      </c:catAx>
      <c:valAx>
        <c:axId val="1100119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001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it-IT"/>
              <a:t>SVILUPPO /EMERGENZA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923913000864124"/>
          <c:y val="9.5266407863569255E-2"/>
          <c:w val="0.80733011375678276"/>
          <c:h val="0.696254645315705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trend!$A$15</c:f>
              <c:strCache>
                <c:ptCount val="1"/>
                <c:pt idx="0">
                  <c:v>EMERGENZA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(trend!$B$14,trend!$D$14,trend!$F$14)</c:f>
              <c:strCache>
                <c:ptCount val="3"/>
                <c:pt idx="0">
                  <c:v> approvato  2019</c:v>
                </c:pt>
                <c:pt idx="1">
                  <c:v> approvato  2020</c:v>
                </c:pt>
                <c:pt idx="2">
                  <c:v> approvato  2021</c:v>
                </c:pt>
              </c:strCache>
            </c:strRef>
          </c:cat>
          <c:val>
            <c:numRef>
              <c:f>(trend!$B$15,trend!$D$15,trend!$F$15)</c:f>
              <c:numCache>
                <c:formatCode>_(* #,##0.00_);_(* \(#,##0.00\);_(* "-"??_);_(@_)</c:formatCode>
                <c:ptCount val="3"/>
                <c:pt idx="0">
                  <c:v>724927</c:v>
                </c:pt>
                <c:pt idx="1">
                  <c:v>700643.2</c:v>
                </c:pt>
                <c:pt idx="2">
                  <c:v>1538560.19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47-4869-A07E-7571A6FD1068}"/>
            </c:ext>
          </c:extLst>
        </c:ser>
        <c:ser>
          <c:idx val="1"/>
          <c:order val="1"/>
          <c:tx>
            <c:strRef>
              <c:f>trend!$A$16</c:f>
              <c:strCache>
                <c:ptCount val="1"/>
                <c:pt idx="0">
                  <c:v>SVILUPPO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(trend!$B$14,trend!$D$14,trend!$F$14)</c:f>
              <c:strCache>
                <c:ptCount val="3"/>
                <c:pt idx="0">
                  <c:v> approvato  2019</c:v>
                </c:pt>
                <c:pt idx="1">
                  <c:v> approvato  2020</c:v>
                </c:pt>
                <c:pt idx="2">
                  <c:v> approvato  2021</c:v>
                </c:pt>
              </c:strCache>
            </c:strRef>
          </c:cat>
          <c:val>
            <c:numRef>
              <c:f>(trend!$B$16,trend!$D$16,trend!$F$16)</c:f>
              <c:numCache>
                <c:formatCode>_(* #,##0.00_);_(* \(#,##0.00\);_(* "-"??_);_(@_)</c:formatCode>
                <c:ptCount val="3"/>
                <c:pt idx="0">
                  <c:v>4032495</c:v>
                </c:pt>
                <c:pt idx="1">
                  <c:v>3493218.5999999996</c:v>
                </c:pt>
                <c:pt idx="2">
                  <c:v>2826723.5499999993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47-4869-A07E-7571A6FD1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158208"/>
        <c:axId val="110159744"/>
      </c:barChart>
      <c:catAx>
        <c:axId val="110158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159744"/>
        <c:crosses val="autoZero"/>
        <c:auto val="1"/>
        <c:lblAlgn val="ctr"/>
        <c:lblOffset val="100"/>
        <c:noMultiLvlLbl val="0"/>
      </c:catAx>
      <c:valAx>
        <c:axId val="11015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1582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40241032373882"/>
          <c:y val="0.93241799816215698"/>
          <c:w val="0.40133737498503869"/>
          <c:h val="6.75820018378429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it-IT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Storico Ricavi in Euro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'[Analisi_DB Progetti V02.xlsx]Ricavi Storico'!$B$3</c:f>
              <c:strCache>
                <c:ptCount val="1"/>
                <c:pt idx="0">
                  <c:v>Ricavi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31-4AAE-8166-E62602CFE558}"/>
              </c:ext>
            </c:extLst>
          </c:dPt>
          <c:cat>
            <c:numRef>
              <c:f>'[Analisi_DB Progetti V02.xlsx]Ricavi Storico'!$A$4:$A$22</c:f>
              <c:numCache>
                <c:formatCode>General</c:formatCode>
                <c:ptCount val="1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</c:numCache>
            </c:numRef>
          </c:cat>
          <c:val>
            <c:numRef>
              <c:f>'[Analisi_DB Progetti V02.xlsx]Ricavi Storico'!$B$4:$B$22</c:f>
              <c:numCache>
                <c:formatCode>_(* #,##0.00_);_(* \(#,##0.00\);_(* "-"??_);_(@_)</c:formatCode>
                <c:ptCount val="19"/>
                <c:pt idx="0">
                  <c:v>605089</c:v>
                </c:pt>
                <c:pt idx="1">
                  <c:v>710982</c:v>
                </c:pt>
                <c:pt idx="2">
                  <c:v>935529</c:v>
                </c:pt>
                <c:pt idx="3">
                  <c:v>1374556</c:v>
                </c:pt>
                <c:pt idx="4">
                  <c:v>1710897.53</c:v>
                </c:pt>
                <c:pt idx="5">
                  <c:v>2137450.2199999997</c:v>
                </c:pt>
                <c:pt idx="6">
                  <c:v>3263624.9999999995</c:v>
                </c:pt>
                <c:pt idx="7">
                  <c:v>3236308.1199999996</c:v>
                </c:pt>
                <c:pt idx="8">
                  <c:v>2330772.21</c:v>
                </c:pt>
                <c:pt idx="9">
                  <c:v>2737384.7107855664</c:v>
                </c:pt>
                <c:pt idx="10">
                  <c:v>2843060.3400000003</c:v>
                </c:pt>
                <c:pt idx="11">
                  <c:v>3241541.8099999987</c:v>
                </c:pt>
                <c:pt idx="12">
                  <c:v>3918568.51</c:v>
                </c:pt>
                <c:pt idx="13">
                  <c:v>4486157.84</c:v>
                </c:pt>
                <c:pt idx="14">
                  <c:v>5861201</c:v>
                </c:pt>
                <c:pt idx="15">
                  <c:v>5362466</c:v>
                </c:pt>
                <c:pt idx="16">
                  <c:v>4487914</c:v>
                </c:pt>
                <c:pt idx="17">
                  <c:v>5404935</c:v>
                </c:pt>
                <c:pt idx="18">
                  <c:v>6300000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031-4AAE-8166-E62602CFE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664704"/>
        <c:axId val="108666240"/>
      </c:barChart>
      <c:catAx>
        <c:axId val="10866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8666240"/>
        <c:crosses val="autoZero"/>
        <c:auto val="1"/>
        <c:lblAlgn val="ctr"/>
        <c:lblOffset val="100"/>
        <c:noMultiLvlLbl val="0"/>
      </c:catAx>
      <c:valAx>
        <c:axId val="10866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866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Ricavi da Settore d'intervento</a:t>
            </a:r>
          </a:p>
        </c:rich>
      </c:tx>
      <c:overlay val="1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840731974977122"/>
          <c:y val="7.7417409600659418E-2"/>
          <c:w val="0.74393050940886751"/>
          <c:h val="0.608924535259539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'[Analisi_DB Progetti V02.xlsx]Settore'!$A$15</c:f>
              <c:strCache>
                <c:ptCount val="1"/>
                <c:pt idx="0">
                  <c:v>Acqua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numRef>
              <c:f>'[Analisi_DB Progetti V02.xlsx]Settore'!$B$14:$G$14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V02.xlsx]Settore'!$B$15:$G$15</c:f>
              <c:numCache>
                <c:formatCode>0%</c:formatCode>
                <c:ptCount val="6"/>
                <c:pt idx="0">
                  <c:v>2.6315361981321426E-2</c:v>
                </c:pt>
                <c:pt idx="1">
                  <c:v>5.6531651574703877E-2</c:v>
                </c:pt>
                <c:pt idx="2">
                  <c:v>4.9224569545210463E-2</c:v>
                </c:pt>
                <c:pt idx="3">
                  <c:v>7.0664971429783494E-2</c:v>
                </c:pt>
                <c:pt idx="4">
                  <c:v>0.19642681500809153</c:v>
                </c:pt>
                <c:pt idx="5">
                  <c:v>0.21875871610745823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16-40FC-974F-54E178057962}"/>
            </c:ext>
          </c:extLst>
        </c:ser>
        <c:ser>
          <c:idx val="1"/>
          <c:order val="1"/>
          <c:tx>
            <c:strRef>
              <c:f>'[Analisi_DB Progetti V02.xlsx]Settore'!$A$16</c:f>
              <c:strCache>
                <c:ptCount val="1"/>
                <c:pt idx="0">
                  <c:v>Biodiversità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numRef>
              <c:f>'[Analisi_DB Progetti V02.xlsx]Settore'!$B$14:$G$14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V02.xlsx]Settore'!$B$16:$G$16</c:f>
              <c:numCache>
                <c:formatCode>0%</c:formatCode>
                <c:ptCount val="6"/>
                <c:pt idx="0">
                  <c:v>0.40487725035949917</c:v>
                </c:pt>
                <c:pt idx="1">
                  <c:v>0.38347660934531219</c:v>
                </c:pt>
                <c:pt idx="2">
                  <c:v>0.41001115267292365</c:v>
                </c:pt>
                <c:pt idx="3">
                  <c:v>0.28638954516292991</c:v>
                </c:pt>
                <c:pt idx="4">
                  <c:v>0.26538830589007434</c:v>
                </c:pt>
                <c:pt idx="5">
                  <c:v>0.20231488387766261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F16-40FC-974F-54E178057962}"/>
            </c:ext>
          </c:extLst>
        </c:ser>
        <c:ser>
          <c:idx val="2"/>
          <c:order val="2"/>
          <c:tx>
            <c:strRef>
              <c:f>'[Analisi_DB Progetti V02.xlsx]Settore'!$A$17</c:f>
              <c:strCache>
                <c:ptCount val="1"/>
                <c:pt idx="0">
                  <c:v>Comunità Sostenibili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numRef>
              <c:f>'[Analisi_DB Progetti V02.xlsx]Settore'!$B$14:$G$14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V02.xlsx]Settore'!$B$17:$G$17</c:f>
              <c:numCache>
                <c:formatCode>0%</c:formatCode>
                <c:ptCount val="6"/>
                <c:pt idx="0">
                  <c:v>0.25099605442542444</c:v>
                </c:pt>
                <c:pt idx="1">
                  <c:v>0.34020887083350076</c:v>
                </c:pt>
                <c:pt idx="2">
                  <c:v>0.28960861721671405</c:v>
                </c:pt>
                <c:pt idx="3">
                  <c:v>0.39939296413668368</c:v>
                </c:pt>
                <c:pt idx="4">
                  <c:v>0.32523297737244206</c:v>
                </c:pt>
                <c:pt idx="5">
                  <c:v>0.50521313401570445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F16-40FC-974F-54E178057962}"/>
            </c:ext>
          </c:extLst>
        </c:ser>
        <c:ser>
          <c:idx val="3"/>
          <c:order val="3"/>
          <c:tx>
            <c:strRef>
              <c:f>'[Analisi_DB Progetti V02.xlsx]Settore'!$A$18</c:f>
              <c:strCache>
                <c:ptCount val="1"/>
                <c:pt idx="0">
                  <c:v>Clima ed energia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'[Analisi_DB Progetti V02.xlsx]Settore'!$B$14:$G$14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V02.xlsx]Settore'!$B$18:$G$18</c:f>
              <c:numCache>
                <c:formatCode>0%</c:formatCode>
                <c:ptCount val="6"/>
                <c:pt idx="0">
                  <c:v>0.31781133323375488</c:v>
                </c:pt>
                <c:pt idx="1">
                  <c:v>0.21978286824648313</c:v>
                </c:pt>
                <c:pt idx="2">
                  <c:v>0.25115566056515182</c:v>
                </c:pt>
                <c:pt idx="3">
                  <c:v>0.24355251927060287</c:v>
                </c:pt>
                <c:pt idx="4">
                  <c:v>0.2129519017293921</c:v>
                </c:pt>
                <c:pt idx="5">
                  <c:v>7.3713265999174757E-2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F16-40FC-974F-54E178057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713088"/>
        <c:axId val="108714624"/>
        <c:axId val="0"/>
      </c:bar3DChart>
      <c:catAx>
        <c:axId val="1087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8714624"/>
        <c:crosses val="autoZero"/>
        <c:auto val="1"/>
        <c:lblAlgn val="ctr"/>
        <c:lblOffset val="100"/>
        <c:noMultiLvlLbl val="0"/>
      </c:catAx>
      <c:valAx>
        <c:axId val="10871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87130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Ricavi per fonte di finanziamento</a:t>
            </a:r>
          </a:p>
        </c:rich>
      </c:tx>
      <c:layout>
        <c:manualLayout>
          <c:xMode val="edge"/>
          <c:yMode val="edge"/>
          <c:x val="0.34308431365466407"/>
          <c:y val="3.224748189281922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869709623576881"/>
          <c:y val="0.20144483399128954"/>
          <c:w val="0.66315129141510598"/>
          <c:h val="0.54527158240852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'[Analisi_DB Progetti V02.xlsx]Fonti_Ente'!$B$16</c:f>
              <c:strCache>
                <c:ptCount val="1"/>
                <c:pt idx="0">
                  <c:v>Fondi pubblici - Organizzazioni internazionali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'[Analisi_DB Progetti V02.xlsx]Fonti_Ente'!$C$15:$H$15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V02.xlsx]Fonti_Ente'!$C$16:$H$16</c:f>
              <c:numCache>
                <c:formatCode>0.0%</c:formatCode>
                <c:ptCount val="6"/>
                <c:pt idx="0">
                  <c:v>0.31579340691430202</c:v>
                </c:pt>
                <c:pt idx="1">
                  <c:v>0.23311612521955244</c:v>
                </c:pt>
                <c:pt idx="2">
                  <c:v>0.23311612521955244</c:v>
                </c:pt>
                <c:pt idx="3">
                  <c:v>0.16318954098810395</c:v>
                </c:pt>
                <c:pt idx="4">
                  <c:v>0.19931727037341446</c:v>
                </c:pt>
                <c:pt idx="5">
                  <c:v>0.34961029490231949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29-4A5E-B785-7B59B1D12A10}"/>
            </c:ext>
          </c:extLst>
        </c:ser>
        <c:ser>
          <c:idx val="1"/>
          <c:order val="1"/>
          <c:tx>
            <c:strRef>
              <c:f>'[Analisi_DB Progetti V02.xlsx]Fonti_Ente'!$B$17</c:f>
              <c:strCache>
                <c:ptCount val="1"/>
                <c:pt idx="0">
                  <c:v>Fondi pubblici Italia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'[Analisi_DB Progetti V02.xlsx]Fonti_Ente'!$C$15:$H$15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V02.xlsx]Fonti_Ente'!$C$17:$H$17</c:f>
              <c:numCache>
                <c:formatCode>0.0%</c:formatCode>
                <c:ptCount val="6"/>
                <c:pt idx="0">
                  <c:v>0.41153089090689404</c:v>
                </c:pt>
                <c:pt idx="1">
                  <c:v>0.35962761438521179</c:v>
                </c:pt>
                <c:pt idx="2">
                  <c:v>0.35962761438521179</c:v>
                </c:pt>
                <c:pt idx="3">
                  <c:v>0.45743635041730984</c:v>
                </c:pt>
                <c:pt idx="4">
                  <c:v>0.498894202843021</c:v>
                </c:pt>
                <c:pt idx="5">
                  <c:v>0.38806932575498421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29-4A5E-B785-7B59B1D12A10}"/>
            </c:ext>
          </c:extLst>
        </c:ser>
        <c:ser>
          <c:idx val="2"/>
          <c:order val="2"/>
          <c:tx>
            <c:strRef>
              <c:f>'[Analisi_DB Progetti V02.xlsx]Fonti_Ente'!$B$18</c:f>
              <c:strCache>
                <c:ptCount val="1"/>
                <c:pt idx="0">
                  <c:v>Fondi Privati - Fondazioni e Aziende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'[Analisi_DB Progetti V02.xlsx]Fonti_Ente'!$C$15:$H$15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V02.xlsx]Fonti_Ente'!$C$18:$H$18</c:f>
              <c:numCache>
                <c:formatCode>0.0%</c:formatCode>
                <c:ptCount val="6"/>
                <c:pt idx="0">
                  <c:v>0.26155072378714139</c:v>
                </c:pt>
                <c:pt idx="1">
                  <c:v>0.39851159642013489</c:v>
                </c:pt>
                <c:pt idx="2">
                  <c:v>0.39851159642013489</c:v>
                </c:pt>
                <c:pt idx="3">
                  <c:v>0.36007364693739607</c:v>
                </c:pt>
                <c:pt idx="4">
                  <c:v>0.27929999971294617</c:v>
                </c:pt>
                <c:pt idx="5">
                  <c:v>0.24672788676180107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29-4A5E-B785-7B59B1D12A10}"/>
            </c:ext>
          </c:extLst>
        </c:ser>
        <c:ser>
          <c:idx val="3"/>
          <c:order val="3"/>
          <c:tx>
            <c:strRef>
              <c:f>'[Analisi_DB Progetti V02.xlsx]Fonti_Ente'!$B$19</c:f>
              <c:strCache>
                <c:ptCount val="1"/>
                <c:pt idx="0">
                  <c:v>Fondi Privati - Donazioni da individui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'[Analisi_DB Progetti V02.xlsx]Fonti_Ente'!$C$15:$H$15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V02.xlsx]Fonti_Ente'!$C$19:$H$19</c:f>
              <c:numCache>
                <c:formatCode>0.0%</c:formatCode>
                <c:ptCount val="6"/>
                <c:pt idx="0">
                  <c:v>4.3611971964731587E-3</c:v>
                </c:pt>
                <c:pt idx="1">
                  <c:v>2.543081348163985E-3</c:v>
                </c:pt>
                <c:pt idx="2">
                  <c:v>2.543081348163985E-3</c:v>
                </c:pt>
                <c:pt idx="3">
                  <c:v>7.1020682997221711E-3</c:v>
                </c:pt>
                <c:pt idx="4">
                  <c:v>5.9297513665682441E-3</c:v>
                </c:pt>
                <c:pt idx="5">
                  <c:v>4.2790195328974608E-3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29-4A5E-B785-7B59B1D12A10}"/>
            </c:ext>
          </c:extLst>
        </c:ser>
        <c:ser>
          <c:idx val="4"/>
          <c:order val="4"/>
          <c:tx>
            <c:strRef>
              <c:f>'[Analisi_DB Progetti V02.xlsx]Fonti_Ente'!$B$20</c:f>
              <c:strCache>
                <c:ptCount val="1"/>
                <c:pt idx="0">
                  <c:v>Altre fonti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'[Analisi_DB Progetti V02.xlsx]Fonti_Ente'!$C$15:$H$15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V02.xlsx]Fonti_Ente'!$C$20:$H$20</c:f>
              <c:numCache>
                <c:formatCode>0.0%</c:formatCode>
                <c:ptCount val="6"/>
                <c:pt idx="0">
                  <c:v>6.7637811951895685E-3</c:v>
                </c:pt>
                <c:pt idx="1">
                  <c:v>6.2015826269369656E-3</c:v>
                </c:pt>
                <c:pt idx="2">
                  <c:v>6.2015826269369656E-3</c:v>
                </c:pt>
                <c:pt idx="3">
                  <c:v>1.219839335746804E-2</c:v>
                </c:pt>
                <c:pt idx="4">
                  <c:v>1.6558775704050066E-2</c:v>
                </c:pt>
                <c:pt idx="5">
                  <c:v>1.1313473047997735E-2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A29-4A5E-B785-7B59B1D12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545920"/>
        <c:axId val="110555904"/>
      </c:barChart>
      <c:catAx>
        <c:axId val="11054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555904"/>
        <c:crosses val="autoZero"/>
        <c:auto val="1"/>
        <c:lblAlgn val="ctr"/>
        <c:lblOffset val="100"/>
        <c:noMultiLvlLbl val="0"/>
      </c:catAx>
      <c:valAx>
        <c:axId val="11055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545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it-I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/>
              <a:t>Ricavi per Paese</a:t>
            </a:r>
            <a:r>
              <a:rPr lang="it-IT" sz="1800" baseline="0" dirty="0"/>
              <a:t> di Intervento</a:t>
            </a:r>
            <a:endParaRPr lang="it-IT" sz="18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'[Analisi_DB Progetti V02.xlsx]Paese'!$B$18</c:f>
              <c:strCache>
                <c:ptCount val="1"/>
                <c:pt idx="0">
                  <c:v>Tanzania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'[Analisi_DB Progetti V02.xlsx]Paese'!$C$17:$H$17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V02.xlsx]Paese'!$C$18:$H$18</c:f>
              <c:numCache>
                <c:formatCode>0.0%</c:formatCode>
                <c:ptCount val="6"/>
                <c:pt idx="0">
                  <c:v>0.29844918711434937</c:v>
                </c:pt>
                <c:pt idx="1">
                  <c:v>0.27121561483812262</c:v>
                </c:pt>
                <c:pt idx="2">
                  <c:v>0.2660226337916981</c:v>
                </c:pt>
                <c:pt idx="3">
                  <c:v>0.25242889141063835</c:v>
                </c:pt>
                <c:pt idx="4">
                  <c:v>0.2452729107490921</c:v>
                </c:pt>
                <c:pt idx="5">
                  <c:v>0.21086099417041423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3E-44BC-A655-F01357064570}"/>
            </c:ext>
          </c:extLst>
        </c:ser>
        <c:ser>
          <c:idx val="1"/>
          <c:order val="1"/>
          <c:tx>
            <c:strRef>
              <c:f>'[Analisi_DB Progetti V02.xlsx]Paese'!$B$19</c:f>
              <c:strCache>
                <c:ptCount val="1"/>
                <c:pt idx="0">
                  <c:v>Mozambico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'[Analisi_DB Progetti V02.xlsx]Paese'!$C$17:$H$17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V02.xlsx]Paese'!$C$19:$H$19</c:f>
              <c:numCache>
                <c:formatCode>0.0%</c:formatCode>
                <c:ptCount val="6"/>
                <c:pt idx="0">
                  <c:v>0.36794025733375374</c:v>
                </c:pt>
                <c:pt idx="1">
                  <c:v>0.39669375458669093</c:v>
                </c:pt>
                <c:pt idx="2">
                  <c:v>0.29266096649961143</c:v>
                </c:pt>
                <c:pt idx="3">
                  <c:v>0.26869482628594693</c:v>
                </c:pt>
                <c:pt idx="4">
                  <c:v>0.28633746445349584</c:v>
                </c:pt>
                <c:pt idx="5">
                  <c:v>0.34597521375314128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53E-44BC-A655-F01357064570}"/>
            </c:ext>
          </c:extLst>
        </c:ser>
        <c:ser>
          <c:idx val="2"/>
          <c:order val="2"/>
          <c:tx>
            <c:strRef>
              <c:f>'[Analisi_DB Progetti V02.xlsx]Paese'!$B$20</c:f>
              <c:strCache>
                <c:ptCount val="1"/>
                <c:pt idx="0">
                  <c:v>Myanmar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'[Analisi_DB Progetti V02.xlsx]Paese'!$C$17:$H$17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V02.xlsx]Paese'!$C$20:$H$20</c:f>
              <c:numCache>
                <c:formatCode>0.0%</c:formatCode>
                <c:ptCount val="6"/>
                <c:pt idx="0">
                  <c:v>0.22516321296576294</c:v>
                </c:pt>
                <c:pt idx="1">
                  <c:v>0.22072515357797023</c:v>
                </c:pt>
                <c:pt idx="2">
                  <c:v>0.18383484649246226</c:v>
                </c:pt>
                <c:pt idx="3">
                  <c:v>0.21022163481801781</c:v>
                </c:pt>
                <c:pt idx="4">
                  <c:v>0.16971707332546518</c:v>
                </c:pt>
                <c:pt idx="5">
                  <c:v>9.9097401653557002E-2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53E-44BC-A655-F01357064570}"/>
            </c:ext>
          </c:extLst>
        </c:ser>
        <c:ser>
          <c:idx val="3"/>
          <c:order val="3"/>
          <c:tx>
            <c:strRef>
              <c:f>'[Analisi_DB Progetti V02.xlsx]Paese'!$B$21</c:f>
              <c:strCache>
                <c:ptCount val="1"/>
                <c:pt idx="0">
                  <c:v>Libano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'[Analisi_DB Progetti V02.xlsx]Paese'!$C$17:$H$17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V02.xlsx]Paese'!$C$21:$H$21</c:f>
              <c:numCache>
                <c:formatCode>0.0%</c:formatCode>
                <c:ptCount val="6"/>
                <c:pt idx="0">
                  <c:v>2.0378106900025192E-3</c:v>
                </c:pt>
                <c:pt idx="1">
                  <c:v>1.5704680625788826E-3</c:v>
                </c:pt>
                <c:pt idx="2">
                  <c:v>4.2407052172498801E-2</c:v>
                </c:pt>
                <c:pt idx="3">
                  <c:v>9.2735134468054134E-2</c:v>
                </c:pt>
                <c:pt idx="4">
                  <c:v>0.10768433272283499</c:v>
                </c:pt>
                <c:pt idx="5">
                  <c:v>0.12667324220482046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53E-44BC-A655-F01357064570}"/>
            </c:ext>
          </c:extLst>
        </c:ser>
        <c:ser>
          <c:idx val="4"/>
          <c:order val="4"/>
          <c:tx>
            <c:strRef>
              <c:f>'[Analisi_DB Progetti V02.xlsx]Paese'!$B$22</c:f>
              <c:strCache>
                <c:ptCount val="1"/>
                <c:pt idx="0">
                  <c:v>Italia EU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'[Analisi_DB Progetti V02.xlsx]Paese'!$C$17:$H$17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'[Analisi_DB Progetti V02.xlsx]Paese'!$C$22:$H$22</c:f>
              <c:numCache>
                <c:formatCode>0.0%</c:formatCode>
                <c:ptCount val="6"/>
                <c:pt idx="0">
                  <c:v>0.1064095318961315</c:v>
                </c:pt>
                <c:pt idx="1">
                  <c:v>0.10979500893463734</c:v>
                </c:pt>
                <c:pt idx="2">
                  <c:v>0.21507450104372935</c:v>
                </c:pt>
                <c:pt idx="3">
                  <c:v>0.17591951301734277</c:v>
                </c:pt>
                <c:pt idx="4">
                  <c:v>0.19098821874911184</c:v>
                </c:pt>
                <c:pt idx="5">
                  <c:v>0.21739314821806707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53E-44BC-A655-F01357064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609536"/>
        <c:axId val="110611072"/>
      </c:barChart>
      <c:catAx>
        <c:axId val="11060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611072"/>
        <c:crosses val="autoZero"/>
        <c:auto val="1"/>
        <c:lblAlgn val="ctr"/>
        <c:lblOffset val="100"/>
        <c:noMultiLvlLbl val="0"/>
      </c:catAx>
      <c:valAx>
        <c:axId val="11061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6095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0.90344</cdr:x>
      <cdr:y>0.66102</cdr:y>
    </cdr:from>
    <cdr:to>
      <cdr:x>1</cdr:x>
      <cdr:y>0.7493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5876220" y="3039323"/>
          <a:ext cx="628052" cy="405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400" dirty="0" smtClean="0"/>
            <a:t>35%</a:t>
          </a:r>
          <a:endParaRPr lang="it-IT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0.7755</cdr:x>
      <cdr:y>0.61313</cdr:y>
    </cdr:from>
    <cdr:to>
      <cdr:x>0.90847</cdr:x>
      <cdr:y>0.83425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5333171" y="25355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EBB08-9396-4577-A54A-9843654FC464}" type="datetimeFigureOut">
              <a:rPr lang="it-IT" smtClean="0"/>
              <a:t>02/05/2022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41A2A-3B24-4FDE-B71B-649045B337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36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41A2A-3B24-4FDE-B71B-649045B3377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87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41A2A-3B24-4FDE-B71B-649045B3377A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161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41A2A-3B24-4FDE-B71B-649045B3377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7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41A2A-3B24-4FDE-B71B-649045B3377A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51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02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C269B14-494B-8145-B171-67F0707D84FB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BF341C-E86A-6C4C-A3B2-F57010F1F02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1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F3DF-7063-4039-AD81-6E9993EB0D0D}" type="datetimeFigureOut">
              <a:rPr lang="it-IT" smtClean="0"/>
              <a:t>02/05/2022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7943A-4170-4739-A7F3-CEE184AA4D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98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50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68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8-2_STE_l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r="711" b="850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1863479" y="3144170"/>
            <a:ext cx="5443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—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Per la natura, con le persone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845" y="1455103"/>
            <a:ext cx="1890252" cy="1607131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2" y="4213861"/>
            <a:ext cx="9143999" cy="929641"/>
          </a:xfrm>
          <a:prstGeom prst="rect">
            <a:avLst/>
          </a:prstGeom>
          <a:solidFill>
            <a:srgbClr val="3C3F42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" y="4309028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RAPPORTO DI MISSIONE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ISTITUTO OIKOS AL 31 DICEMBRE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2021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1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lo stato e la costituzione italiana | portaleabruzzo">
            <a:extLst>
              <a:ext uri="{FF2B5EF4-FFF2-40B4-BE49-F238E27FC236}">
                <a16:creationId xmlns:a16="http://schemas.microsoft.com/office/drawing/2014/main" xmlns="" id="{290E92B4-FC48-4E7B-B37F-B8CC794A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59" y="842880"/>
            <a:ext cx="28194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1865350" y="116896"/>
            <a:ext cx="6088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it-IT" sz="2400" b="1" dirty="0" err="1" smtClean="0">
                <a:solidFill>
                  <a:srgbClr val="FF0000"/>
                </a:solidFill>
                <a:cs typeface="Circular Std Black" pitchFamily="34" charset="0"/>
              </a:rPr>
              <a:t>Uffici</a:t>
            </a:r>
            <a:r>
              <a:rPr lang="en-US" altLang="it-IT" sz="2400" b="1" dirty="0" smtClean="0">
                <a:solidFill>
                  <a:srgbClr val="FF0000"/>
                </a:solidFill>
                <a:cs typeface="Circular Std Black" pitchFamily="34" charset="0"/>
              </a:rPr>
              <a:t> </a:t>
            </a:r>
            <a:r>
              <a:rPr lang="en-US" altLang="it-IT" sz="2400" b="1" dirty="0" err="1" smtClean="0">
                <a:solidFill>
                  <a:srgbClr val="FF0000"/>
                </a:solidFill>
                <a:cs typeface="Circular Std Black" pitchFamily="34" charset="0"/>
              </a:rPr>
              <a:t>regionali</a:t>
            </a:r>
            <a:r>
              <a:rPr lang="en-US" altLang="it-IT" sz="2400" b="1" dirty="0" smtClean="0">
                <a:solidFill>
                  <a:srgbClr val="FF0000"/>
                </a:solidFill>
                <a:cs typeface="Circular Std Black" pitchFamily="34" charset="0"/>
              </a:rPr>
              <a:t> in Italia</a:t>
            </a:r>
            <a:endParaRPr lang="en-US" altLang="it-IT" sz="2400" b="1" dirty="0">
              <a:solidFill>
                <a:srgbClr val="FF0000"/>
              </a:solidFill>
              <a:cs typeface="Circular Std Black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389188" y="4599875"/>
            <a:ext cx="7689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400" b="1" dirty="0"/>
              <a:t>Istituto </a:t>
            </a:r>
            <a:r>
              <a:rPr lang="it-IT" sz="1400" b="1" dirty="0" err="1"/>
              <a:t>Oikos</a:t>
            </a:r>
            <a:r>
              <a:rPr lang="it-IT" sz="1400" b="1" dirty="0"/>
              <a:t> </a:t>
            </a:r>
            <a:r>
              <a:rPr lang="it-IT" sz="1400" b="1" dirty="0" err="1"/>
              <a:t>local</a:t>
            </a:r>
            <a:r>
              <a:rPr lang="it-IT" sz="1400" b="1" dirty="0"/>
              <a:t> offices: </a:t>
            </a:r>
            <a:r>
              <a:rPr lang="it-IT" sz="1400" b="1" dirty="0" err="1"/>
              <a:t>Piedmont</a:t>
            </a:r>
            <a:r>
              <a:rPr lang="it-IT" sz="1400" b="1" dirty="0"/>
              <a:t>, </a:t>
            </a:r>
            <a:r>
              <a:rPr lang="it-IT" sz="1400" b="1" dirty="0" err="1"/>
              <a:t>Lombardy</a:t>
            </a:r>
            <a:r>
              <a:rPr lang="it-IT" sz="1400" b="1" dirty="0"/>
              <a:t>, Trentino-Alto Adige, </a:t>
            </a:r>
            <a:r>
              <a:rPr lang="it-IT" sz="1400" b="1" dirty="0" err="1"/>
              <a:t>Tuscany</a:t>
            </a:r>
            <a:r>
              <a:rPr lang="it-IT" sz="1400" b="1" dirty="0"/>
              <a:t>, Umbria, Lazio (Rome), </a:t>
            </a:r>
            <a:r>
              <a:rPr lang="it-IT" sz="1400" b="1" dirty="0" err="1"/>
              <a:t>Sicily</a:t>
            </a:r>
            <a:r>
              <a:rPr lang="it-IT" sz="1400" b="1" dirty="0"/>
              <a:t> </a:t>
            </a:r>
            <a:endParaRPr lang="it-IT" sz="1400" dirty="0"/>
          </a:p>
        </p:txBody>
      </p:sp>
      <p:pic>
        <p:nvPicPr>
          <p:cNvPr id="17" name="Picture 9" descr="C:\Users\camilla.macchioni\Desktop\pi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712" y="4722690"/>
            <a:ext cx="275476" cy="27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C:\Users\camilla.macchioni\Desktop\pi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456" y="1199888"/>
            <a:ext cx="13017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:\Users\camilla.macchioni\Desktop\pi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423" y="2116478"/>
            <a:ext cx="13017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C:\Users\camilla.macchioni\Desktop\pi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240" y="1298008"/>
            <a:ext cx="13017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C:\Users\camilla.macchioni\Desktop\pi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2838" y="2504412"/>
            <a:ext cx="13017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C:\Users\camilla.macchioni\Desktop\pi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538196" y="1263388"/>
            <a:ext cx="13017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63" y="261208"/>
            <a:ext cx="576648" cy="445941"/>
          </a:xfrm>
          <a:prstGeom prst="rect">
            <a:avLst/>
          </a:prstGeom>
          <a:effectLst>
            <a:outerShdw blurRad="50800" dist="25400" dir="2400000" algn="ctr" rotWithShape="0">
              <a:schemeClr val="tx1"/>
            </a:outerShdw>
          </a:effectLst>
        </p:spPr>
      </p:pic>
      <p:pic>
        <p:nvPicPr>
          <p:cNvPr id="27" name="Picture 9" descr="C:\Users\camilla.macchioni\Desktop\pin.png">
            <a:extLst>
              <a:ext uri="{FF2B5EF4-FFF2-40B4-BE49-F238E27FC236}">
                <a16:creationId xmlns:a16="http://schemas.microsoft.com/office/drawing/2014/main" xmlns="" id="{1154827C-EA8C-4272-9B40-B4C6AC28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437" y="1928503"/>
            <a:ext cx="13017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C:\Users\camilla.macchioni\Desktop\pin.png">
            <a:extLst>
              <a:ext uri="{FF2B5EF4-FFF2-40B4-BE49-F238E27FC236}">
                <a16:creationId xmlns:a16="http://schemas.microsoft.com/office/drawing/2014/main" xmlns="" id="{0E23E2A2-4A70-4338-BCC7-528CD4A7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06346" y="1033821"/>
            <a:ext cx="13017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camilla.macchioni\Desktop\pin.png">
            <a:extLst>
              <a:ext uri="{FF2B5EF4-FFF2-40B4-BE49-F238E27FC236}">
                <a16:creationId xmlns:a16="http://schemas.microsoft.com/office/drawing/2014/main" xmlns="" id="{6BA23A71-7D88-4765-B37A-9FEEC062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777" y="3825857"/>
            <a:ext cx="13017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6"/>
          <p:cNvSpPr txBox="1"/>
          <p:nvPr/>
        </p:nvSpPr>
        <p:spPr>
          <a:xfrm rot="16200000">
            <a:off x="-1668162" y="2694345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AREE GEOGRAFICHE DI INTERVENTO - 2021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63" y="261208"/>
            <a:ext cx="576648" cy="445941"/>
          </a:xfrm>
          <a:prstGeom prst="rect">
            <a:avLst/>
          </a:prstGeom>
          <a:effectLst>
            <a:outerShdw blurRad="50800" dist="25400" dir="2400000" algn="ctr" rotWithShape="0">
              <a:schemeClr val="tx1"/>
            </a:outerShdw>
          </a:effec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F1EFD608-4A92-4664-9818-6EB5B0EE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24" y="707149"/>
            <a:ext cx="7953525" cy="4170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668162" y="2694345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AREE GEOGRAFICHE DI INTERVENTO - 2021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0815" y="89068"/>
            <a:ext cx="633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AREE INTERVENTO – ITALIA</a:t>
            </a:r>
            <a:endParaRPr lang="en-US" sz="2400" b="1" dirty="0">
              <a:solidFill>
                <a:srgbClr val="EF413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598435"/>
            <a:ext cx="416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MONITORAGGIO DELLA PERFORMANCE DELL’ORGANIZZAZIONE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233503" y="1598981"/>
            <a:ext cx="5019804" cy="2184215"/>
          </a:xfr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400" b="1" dirty="0" smtClean="0">
              <a:solidFill>
                <a:srgbClr val="E62A3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sz="2400" b="1" dirty="0" smtClean="0">
                <a:solidFill>
                  <a:srgbClr val="E62A3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Nel 2021 si è investito nel</a:t>
            </a:r>
          </a:p>
          <a:p>
            <a:r>
              <a:rPr lang="it-IT" sz="2400" b="1" dirty="0" smtClean="0">
                <a:solidFill>
                  <a:srgbClr val="E62A3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MONITORAGGIO DELLA PERFORMANCE DELL’ORGANIZZAZIONE</a:t>
            </a:r>
          </a:p>
          <a:p>
            <a:r>
              <a:rPr lang="it-IT" sz="2400" b="1" dirty="0" smtClean="0">
                <a:solidFill>
                  <a:srgbClr val="E62A3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it-IT" sz="2400" b="1" dirty="0" smtClean="0">
                <a:solidFill>
                  <a:srgbClr val="E62A3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it-IT" sz="2400" b="1" dirty="0">
              <a:solidFill>
                <a:srgbClr val="E62A3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AutoShape 2" descr="Monitoring, Evaluation and Learning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37" y="164007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2892" y="130566"/>
            <a:ext cx="8344029" cy="994172"/>
          </a:xfrm>
        </p:spPr>
        <p:txBody>
          <a:bodyPr>
            <a:normAutofit/>
          </a:bodyPr>
          <a:lstStyle/>
          <a:p>
            <a:pPr algn="l"/>
            <a:r>
              <a:rPr lang="it-IT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MONITORAGGIO </a:t>
            </a: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DELLA PERFORMANCE </a:t>
            </a:r>
            <a:r>
              <a:rPr lang="it-IT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DELL’ORGANIZZAZIONE</a:t>
            </a:r>
            <a:br>
              <a:rPr lang="it-IT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it-IT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99972" y="823036"/>
            <a:ext cx="7814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cs typeface="Calibri Light" panose="020F0302020204030204" pitchFamily="34" charset="0"/>
              </a:rPr>
              <a:t>SCOPO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dirty="0">
                <a:cs typeface="Calibri Light" panose="020F0302020204030204" pitchFamily="34" charset="0"/>
              </a:rPr>
              <a:t>Produrre </a:t>
            </a:r>
            <a:r>
              <a:rPr lang="it-IT" b="1" dirty="0">
                <a:cs typeface="Calibri Light" panose="020F0302020204030204" pitchFamily="34" charset="0"/>
              </a:rPr>
              <a:t>dati quantitativi e qualitativi attendibili ed accurati </a:t>
            </a:r>
            <a:r>
              <a:rPr lang="it-IT" dirty="0">
                <a:cs typeface="Calibri Light" panose="020F0302020204030204" pitchFamily="34" charset="0"/>
              </a:rPr>
              <a:t>per misurare il grado di progresso verso gli </a:t>
            </a:r>
            <a:r>
              <a:rPr lang="it-IT" b="1" dirty="0">
                <a:solidFill>
                  <a:srgbClr val="C00000"/>
                </a:solidFill>
                <a:cs typeface="Calibri Light" panose="020F0302020204030204" pitchFamily="34" charset="0"/>
              </a:rPr>
              <a:t>obiettivi operativi, gestionali e riferiti ai settori di intervento del Piano Strategico </a:t>
            </a:r>
            <a:r>
              <a:rPr lang="it-IT" dirty="0">
                <a:cs typeface="Calibri Light" panose="020F0302020204030204" pitchFamily="34" charset="0"/>
              </a:rPr>
              <a:t>nell’operato dell’organizzazione, secondo </a:t>
            </a:r>
            <a:r>
              <a:rPr lang="it-IT" b="1" dirty="0">
                <a:cs typeface="Calibri Light" panose="020F0302020204030204" pitchFamily="34" charset="0"/>
              </a:rPr>
              <a:t>procedure e strumenti standardizzati</a:t>
            </a:r>
            <a:r>
              <a:rPr lang="it-IT" dirty="0">
                <a:cs typeface="Calibri Light" panose="020F0302020204030204" pitchFamily="34" charset="0"/>
              </a:rPr>
              <a:t>.</a:t>
            </a:r>
          </a:p>
          <a:p>
            <a:pPr lvl="0" algn="just"/>
            <a:endParaRPr lang="it-IT" b="1" dirty="0">
              <a:cs typeface="Calibri Light" panose="020F0302020204030204" pitchFamily="34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b="1" dirty="0">
                <a:cs typeface="Calibri Light" panose="020F0302020204030204" pitchFamily="34" charset="0"/>
              </a:rPr>
              <a:t>Documentare e diffondere i risultati raggiunti </a:t>
            </a:r>
            <a:r>
              <a:rPr lang="it-IT" dirty="0">
                <a:cs typeface="Calibri Light" panose="020F0302020204030204" pitchFamily="34" charset="0"/>
              </a:rPr>
              <a:t>dall’organizzazione al suo interno e all’esterno </a:t>
            </a:r>
          </a:p>
          <a:p>
            <a:pPr marL="600075" lvl="1" indent="-257175" algn="just">
              <a:buFont typeface="Courier New" panose="02070309020205020404" pitchFamily="49" charset="0"/>
              <a:buChar char="o"/>
            </a:pPr>
            <a:r>
              <a:rPr lang="it-IT" dirty="0">
                <a:cs typeface="Calibri Light" panose="020F0302020204030204" pitchFamily="34" charset="0"/>
              </a:rPr>
              <a:t>All’interno per fornire informazioni che possano indirizzare il processo decisionale degli organi di </a:t>
            </a:r>
            <a:r>
              <a:rPr lang="it-IT" i="1" dirty="0" err="1">
                <a:cs typeface="Calibri Light" panose="020F0302020204030204" pitchFamily="34" charset="0"/>
              </a:rPr>
              <a:t>governance</a:t>
            </a:r>
            <a:r>
              <a:rPr lang="it-IT" i="1" dirty="0">
                <a:cs typeface="Calibri Light" panose="020F0302020204030204" pitchFamily="34" charset="0"/>
              </a:rPr>
              <a:t> </a:t>
            </a:r>
            <a:r>
              <a:rPr lang="it-IT" dirty="0">
                <a:cs typeface="Calibri Light" panose="020F0302020204030204" pitchFamily="34" charset="0"/>
              </a:rPr>
              <a:t>e rendere conto dell'uso delle risorse rispetto agli obiettivi del PS.</a:t>
            </a:r>
          </a:p>
          <a:p>
            <a:pPr marL="600075" lvl="1" indent="-257175" algn="just">
              <a:buFont typeface="Courier New" panose="02070309020205020404" pitchFamily="49" charset="0"/>
              <a:buChar char="o"/>
            </a:pPr>
            <a:r>
              <a:rPr lang="it-IT" dirty="0">
                <a:cs typeface="Calibri Light" panose="020F0302020204030204" pitchFamily="34" charset="0"/>
              </a:rPr>
              <a:t>All’esterno per condividere in modo attendibile informazioni sull’operato con i partner, donatori e i portatori di interesse (Bilancio Sociale, canali web e pubblicazioni </a:t>
            </a:r>
            <a:r>
              <a:rPr lang="it-IT" i="1" dirty="0">
                <a:cs typeface="Calibri Light" panose="020F0302020204030204" pitchFamily="34" charset="0"/>
              </a:rPr>
              <a:t>ad hoc</a:t>
            </a:r>
            <a:r>
              <a:rPr lang="it-IT" dirty="0">
                <a:cs typeface="Calibri Light" panose="020F03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825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97" y="146098"/>
            <a:ext cx="7609073" cy="831542"/>
          </a:xfrm>
        </p:spPr>
        <p:txBody>
          <a:bodyPr>
            <a:noAutofit/>
          </a:bodyPr>
          <a:lstStyle/>
          <a:p>
            <a:pPr lvl="0"/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PIANO DI MONITORAGGIO DELLA PERFORMANCE DELL’ORGANIZZAZIONE SULLA BASE DEI KPI</a:t>
            </a:r>
            <a:b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it-IT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1569" t="16910" r="5525" b="26862"/>
          <a:stretch/>
        </p:blipFill>
        <p:spPr>
          <a:xfrm>
            <a:off x="962397" y="2333681"/>
            <a:ext cx="7744265" cy="263512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62397" y="1152473"/>
            <a:ext cx="80163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Raccoglie i contributi di tutte le attività di «routine» dell’organizzazione e li esprime in quantità numeriche per categoria e offre una fotografia della performance dell’organizzazione nei diversi ambiti strategici e negli anni.</a:t>
            </a:r>
          </a:p>
          <a:p>
            <a:r>
              <a:rPr lang="it-IT" sz="1500" dirty="0"/>
              <a:t>Il loro continuo monitoraggio ci offre la possibilità di monitorare il cambiamento dell’organizzazione.</a:t>
            </a:r>
          </a:p>
          <a:p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16968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5662" y="212500"/>
            <a:ext cx="7653554" cy="635725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GLI STRUMENTI</a:t>
            </a:r>
          </a:p>
        </p:txBody>
      </p:sp>
      <p:sp>
        <p:nvSpPr>
          <p:cNvPr id="3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94826" y="988516"/>
            <a:ext cx="773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it-IT" b="1" dirty="0"/>
          </a:p>
          <a:p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94825" y="793470"/>
            <a:ext cx="7925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b="1" dirty="0"/>
              <a:t>KEY PERFORMANCE INDICATORS. </a:t>
            </a:r>
            <a:r>
              <a:rPr lang="it-IT" dirty="0"/>
              <a:t>Set di indicatori raggruppati per linee di indirizzo, ambiti di azione ed obiettivi del PS, che misurano il grado di progresso verso gli obiettivi del Piano Strategico. 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360240"/>
              </p:ext>
            </p:extLst>
          </p:nvPr>
        </p:nvGraphicFramePr>
        <p:xfrm>
          <a:off x="875663" y="1693716"/>
          <a:ext cx="7939984" cy="3260765"/>
        </p:xfrm>
        <a:graphic>
          <a:graphicData uri="http://schemas.openxmlformats.org/drawingml/2006/table">
            <a:tbl>
              <a:tblPr/>
              <a:tblGrid>
                <a:gridCol w="2975756">
                  <a:extLst>
                    <a:ext uri="{9D8B030D-6E8A-4147-A177-3AD203B41FA5}">
                      <a16:colId xmlns:a16="http://schemas.microsoft.com/office/drawing/2014/main" xmlns="" val="3470003366"/>
                    </a:ext>
                  </a:extLst>
                </a:gridCol>
                <a:gridCol w="896228">
                  <a:extLst>
                    <a:ext uri="{9D8B030D-6E8A-4147-A177-3AD203B41FA5}">
                      <a16:colId xmlns:a16="http://schemas.microsoft.com/office/drawing/2014/main" xmlns="" val="3592775480"/>
                    </a:ext>
                  </a:extLst>
                </a:gridCol>
                <a:gridCol w="4068000">
                  <a:extLst>
                    <a:ext uri="{9D8B030D-6E8A-4147-A177-3AD203B41FA5}">
                      <a16:colId xmlns:a16="http://schemas.microsoft.com/office/drawing/2014/main" xmlns="" val="1951984886"/>
                    </a:ext>
                  </a:extLst>
                </a:gridCol>
              </a:tblGrid>
              <a:tr h="67521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5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LIVELLO PS/PO</a:t>
                      </a:r>
                      <a:endParaRPr lang="it-IT" sz="1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5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CODICE</a:t>
                      </a:r>
                      <a:endParaRPr lang="it-IT" sz="1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5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INDICATORE</a:t>
                      </a:r>
                      <a:endParaRPr lang="it-IT" sz="1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8362854"/>
                  </a:ext>
                </a:extLst>
              </a:tr>
              <a:tr h="55705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 PROSPETTIVE DI SVILUPPO NEI PAESI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n.1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N. </a:t>
                      </a: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 sedi regionali esistenti e operative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9540741"/>
                  </a:ext>
                </a:extLst>
              </a:tr>
              <a:tr h="55705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 PROSPETTIVE DI SVILUPPO NEI PAESI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n.2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N</a:t>
                      </a: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di nuovi partenariati operativi in essere per la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realizzazione </a:t>
                      </a: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 specifici progetti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887844"/>
                  </a:ext>
                </a:extLst>
              </a:tr>
              <a:tr h="55705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 PROSPETTIVE DI SVILUPPO NEI PAESI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n.7 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di successo (progetti approvati rispetto a progetti presentati nell'anno) riferita agli importi e al numero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19111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COMUNICARE OIKOS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1.5. n.1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nuovi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followers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social network (Instagram, Facebook)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42956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COMUNICARE OIKOS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1.5. n.2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iscritti </a:t>
                      </a: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 </a:t>
                      </a:r>
                      <a:r>
                        <a:rPr lang="it-IT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Oikos</a:t>
                      </a: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open rate calcolato sulla media mensile dell'anno di rilievo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7085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0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LA  LOGICA  RBM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309432" y="776558"/>
            <a:ext cx="3904253" cy="994172"/>
          </a:xfr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STIAMO QUINDI CAMBIANDO  IL MODO DI RACCONTARE e GESTIRE OIKOS, ATTRAVERSO UNA LOGICA «</a:t>
            </a:r>
            <a:r>
              <a:rPr lang="it-IT" sz="2400" b="1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 BASED», </a:t>
            </a:r>
            <a:r>
              <a:rPr lang="it-IT" sz="24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SOSTENUTA DA INDICATORI 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AFFIDABILI E MISURABILI</a:t>
            </a:r>
          </a:p>
        </p:txBody>
      </p:sp>
      <p:pic>
        <p:nvPicPr>
          <p:cNvPr id="1026" name="Picture 2" descr="MfDR Definitions and Terminology unpacked -CID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85" y="668338"/>
            <a:ext cx="3806825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LA  LOGICA  RBM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>
            <a:off x="1044034" y="261209"/>
            <a:ext cx="2633530" cy="20685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1.3 PROSPETTIVE DI SVILUPPO NEI PAESI</a:t>
            </a:r>
          </a:p>
        </p:txBody>
      </p:sp>
      <p:sp>
        <p:nvSpPr>
          <p:cNvPr id="3" name="Ovale 2"/>
          <p:cNvSpPr/>
          <p:nvPr/>
        </p:nvSpPr>
        <p:spPr>
          <a:xfrm>
            <a:off x="6078322" y="241727"/>
            <a:ext cx="2828925" cy="20669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2.1 COERENZA CON LE PROCEDURE INTERNE</a:t>
            </a:r>
          </a:p>
        </p:txBody>
      </p:sp>
      <p:sp>
        <p:nvSpPr>
          <p:cNvPr id="5" name="Ovale 4"/>
          <p:cNvSpPr/>
          <p:nvPr/>
        </p:nvSpPr>
        <p:spPr>
          <a:xfrm>
            <a:off x="1019631" y="2889078"/>
            <a:ext cx="2743200" cy="2054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3.1 FONTI DI FINANZIAMENTO E UTILIZZO DELLE RISORSE</a:t>
            </a:r>
          </a:p>
        </p:txBody>
      </p:sp>
      <p:sp>
        <p:nvSpPr>
          <p:cNvPr id="7" name="Ovale 6"/>
          <p:cNvSpPr/>
          <p:nvPr/>
        </p:nvSpPr>
        <p:spPr>
          <a:xfrm>
            <a:off x="6154522" y="3009165"/>
            <a:ext cx="2752725" cy="19440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3.4 SOSTENIBILITA' ECONOMICO-FINANZIARIA E VALORI DI BILANCIO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3311538" y="1175791"/>
            <a:ext cx="3132811" cy="2791920"/>
            <a:chOff x="3311538" y="1175791"/>
            <a:chExt cx="3132811" cy="2791920"/>
          </a:xfrm>
        </p:grpSpPr>
        <p:sp>
          <p:nvSpPr>
            <p:cNvPr id="9" name="Esagono 8"/>
            <p:cNvSpPr/>
            <p:nvPr/>
          </p:nvSpPr>
          <p:spPr>
            <a:xfrm>
              <a:off x="3311538" y="1175791"/>
              <a:ext cx="3132811" cy="2791920"/>
            </a:xfrm>
            <a:prstGeom prst="hexag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3759213" y="1766621"/>
              <a:ext cx="22315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solidFill>
                    <a:srgbClr val="C00000"/>
                  </a:solidFill>
                </a:rPr>
                <a:t>Analisi dei 4 ambiti strategici più legati alla sostenibilità economica e solidità dell’organizzazione 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03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11731"/>
          <a:stretch/>
        </p:blipFill>
        <p:spPr>
          <a:xfrm>
            <a:off x="5310816" y="629603"/>
            <a:ext cx="2076450" cy="19421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GOVERNANCE  2021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95867" y="1574697"/>
            <a:ext cx="421494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3600" dirty="0" smtClean="0">
                <a:solidFill>
                  <a:srgbClr val="FF0000"/>
                </a:solidFill>
              </a:rPr>
              <a:t>GOVERNANCE</a:t>
            </a:r>
            <a:endParaRPr lang="it-IT" sz="3600" dirty="0">
              <a:solidFill>
                <a:srgbClr val="FF0000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2800" dirty="0" smtClean="0">
                <a:solidFill>
                  <a:srgbClr val="FF0000"/>
                </a:solidFill>
              </a:rPr>
              <a:t>2021</a:t>
            </a:r>
            <a:endParaRPr lang="it-IT" sz="2800" dirty="0">
              <a:solidFill>
                <a:srgbClr val="FF0000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935" y="2727696"/>
            <a:ext cx="1604211" cy="16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7189" y="273844"/>
            <a:ext cx="7458161" cy="994172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2.1 GOVERNANCE - </a:t>
            </a: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Coerenza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 le procedure</a:t>
            </a: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key</a:t>
            </a:r>
            <a:r>
              <a:rPr lang="it-IT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performance </a:t>
            </a:r>
            <a:r>
              <a:rPr lang="it-IT" sz="2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indicators</a:t>
            </a:r>
            <a:r>
              <a:rPr lang="it-IT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(KPI)</a:t>
            </a:r>
            <a:endParaRPr lang="it-IT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1057188" y="1396539"/>
          <a:ext cx="7886700" cy="32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496">
                  <a:extLst>
                    <a:ext uri="{9D8B030D-6E8A-4147-A177-3AD203B41FA5}">
                      <a16:colId xmlns:a16="http://schemas.microsoft.com/office/drawing/2014/main" xmlns="" val="2499333563"/>
                    </a:ext>
                  </a:extLst>
                </a:gridCol>
                <a:gridCol w="871466">
                  <a:extLst>
                    <a:ext uri="{9D8B030D-6E8A-4147-A177-3AD203B41FA5}">
                      <a16:colId xmlns:a16="http://schemas.microsoft.com/office/drawing/2014/main" xmlns="" val="2629913477"/>
                    </a:ext>
                  </a:extLst>
                </a:gridCol>
                <a:gridCol w="3105150">
                  <a:extLst>
                    <a:ext uri="{9D8B030D-6E8A-4147-A177-3AD203B41FA5}">
                      <a16:colId xmlns:a16="http://schemas.microsoft.com/office/drawing/2014/main" xmlns="" val="919208642"/>
                    </a:ext>
                  </a:extLst>
                </a:gridCol>
                <a:gridCol w="3114588">
                  <a:extLst>
                    <a:ext uri="{9D8B030D-6E8A-4147-A177-3AD203B41FA5}">
                      <a16:colId xmlns:a16="http://schemas.microsoft.com/office/drawing/2014/main" xmlns="" val="2054643844"/>
                    </a:ext>
                  </a:extLst>
                </a:gridCol>
              </a:tblGrid>
              <a:tr h="92583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2.1 COERENZA CON LE PROCEDURE INTERNE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>
                          <a:effectLst/>
                        </a:rPr>
                        <a:t>KPI</a:t>
                      </a:r>
                      <a:r>
                        <a:rPr lang="it-IT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1200" u="none" strike="noStrike" dirty="0" smtClean="0">
                          <a:effectLst/>
                        </a:rPr>
                        <a:t>2.1 </a:t>
                      </a:r>
                      <a:r>
                        <a:rPr lang="it-IT" sz="1200" u="none" strike="noStrike" dirty="0">
                          <a:effectLst/>
                        </a:rPr>
                        <a:t>n.1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di segnalazioni di non applicazione delle procedure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Monitorabile attraverso </a:t>
                      </a:r>
                      <a:r>
                        <a:rPr lang="it-IT" sz="1400" u="none" strike="noStrike" dirty="0" smtClean="0">
                          <a:effectLst/>
                        </a:rPr>
                        <a:t>segnalazioni </a:t>
                      </a:r>
                      <a:r>
                        <a:rPr lang="it-IT" sz="1400" u="none" strike="noStrike" dirty="0">
                          <a:effectLst/>
                        </a:rPr>
                        <a:t>riportate attraverso verbali di ODV e audit interni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698706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2.1 COERENZA CON LE PROCEDURE INTERNE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>
                          <a:effectLst/>
                        </a:rPr>
                        <a:t>KPI 2.1 </a:t>
                      </a:r>
                      <a:r>
                        <a:rPr lang="it-IT" sz="1200" u="none" strike="noStrike" dirty="0">
                          <a:effectLst/>
                        </a:rPr>
                        <a:t>n.2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procedure sviluppate ed approvate sul totale dei paesi esteri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procedure redatte per i paesi esteri nell'anno in corso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401726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2.1 COERENZA CON LE PROCEDURE INTERNE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>
                          <a:effectLst/>
                        </a:rPr>
                        <a:t>KPI 2.1 </a:t>
                      </a:r>
                      <a:r>
                        <a:rPr lang="it-IT" sz="1200" u="none" strike="noStrike" dirty="0">
                          <a:effectLst/>
                        </a:rPr>
                        <a:t>n.3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di </a:t>
                      </a:r>
                      <a:r>
                        <a:rPr lang="it-IT" sz="1400" u="none" strike="noStrike" dirty="0" err="1">
                          <a:effectLst/>
                        </a:rPr>
                        <a:t>Internal</a:t>
                      </a:r>
                      <a:r>
                        <a:rPr lang="it-IT" sz="1400" u="none" strike="noStrike" dirty="0">
                          <a:effectLst/>
                        </a:rPr>
                        <a:t> Audit e monitoraggi interni ODV realizzati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audit e monitoraggi interni realizzati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5422286"/>
                  </a:ext>
                </a:extLst>
              </a:tr>
              <a:tr h="92583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2.1 COERENZA CON LE PROCEDURE INTERNE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>
                          <a:effectLst/>
                        </a:rPr>
                        <a:t>KPI 2.1 </a:t>
                      </a:r>
                      <a:r>
                        <a:rPr lang="it-IT" sz="1200" u="none" strike="noStrike" dirty="0">
                          <a:effectLst/>
                        </a:rPr>
                        <a:t>n.4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% di staff Oikos formato annualmente sulle procedure interne, le policy e gli Organi (ODV)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persone formate annualmente </a:t>
                      </a:r>
                      <a:r>
                        <a:rPr lang="it-IT" sz="1400" u="none" strike="noStrike" dirty="0" err="1">
                          <a:effectLst/>
                        </a:rPr>
                        <a:t>dis</a:t>
                      </a:r>
                      <a:r>
                        <a:rPr lang="it-IT" sz="1400" u="none" strike="noStrike" dirty="0">
                          <a:effectLst/>
                        </a:rPr>
                        <a:t>. per procedura interna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8386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4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4578" name="Picture 2" descr="V:\Comunicazione\foto\mozambico\mozambico 2\mozambico 2\3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1037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99112" y="167283"/>
            <a:ext cx="4944139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1600" b="1" i="1" dirty="0">
                <a:solidFill>
                  <a:prstClr val="white"/>
                </a:solidFill>
              </a:rPr>
              <a:t>Visione:</a:t>
            </a:r>
            <a:r>
              <a:rPr lang="it-IT" sz="1600" b="1" dirty="0">
                <a:solidFill>
                  <a:prstClr val="white"/>
                </a:solidFill>
              </a:rPr>
              <a:t> Un futuro in cui ecologia, economia, equità si integrino, riconciliando i bisogni dell'uomo e dell'ambiente.</a:t>
            </a:r>
            <a:endParaRPr lang="it-IT" sz="1600" b="1" i="1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</a:pPr>
            <a:endParaRPr lang="it-IT" sz="1600" i="1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1600" b="1" i="1" dirty="0">
                <a:solidFill>
                  <a:prstClr val="white"/>
                </a:solidFill>
              </a:rPr>
              <a:t>Missione:</a:t>
            </a:r>
            <a:r>
              <a:rPr lang="it-IT" sz="1600" b="1" dirty="0">
                <a:solidFill>
                  <a:prstClr val="white"/>
                </a:solidFill>
              </a:rPr>
              <a:t> Contribuire a conservare gli ecosistemi favorendo lo sviluppo, con professionalità, innovazione e partecipazione.</a:t>
            </a:r>
          </a:p>
          <a:p>
            <a:pPr>
              <a:spcBef>
                <a:spcPct val="0"/>
              </a:spcBef>
            </a:pPr>
            <a:endParaRPr lang="it-IT" sz="1600" dirty="0">
              <a:solidFill>
                <a:prstClr val="black"/>
              </a:solidFill>
              <a:latin typeface="Georgia" pitchFamily="18" charset="0"/>
            </a:endParaRPr>
          </a:p>
          <a:p>
            <a:pPr>
              <a:spcBef>
                <a:spcPct val="0"/>
              </a:spcBef>
            </a:pPr>
            <a:endParaRPr lang="it-IT" sz="16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5438" y="1896892"/>
            <a:ext cx="24490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100" b="1" dirty="0">
                <a:solidFill>
                  <a:srgbClr val="EF413D"/>
                </a:solidFill>
              </a:rPr>
              <a:t>(</a:t>
            </a:r>
            <a:r>
              <a:rPr lang="en-US" sz="1100" b="1" dirty="0" err="1">
                <a:solidFill>
                  <a:srgbClr val="EF413D"/>
                </a:solidFill>
              </a:rPr>
              <a:t>Riale</a:t>
            </a:r>
            <a:r>
              <a:rPr lang="en-US" sz="1100" b="1" dirty="0">
                <a:solidFill>
                  <a:srgbClr val="EF413D"/>
                </a:solidFill>
              </a:rPr>
              <a:t> – Val </a:t>
            </a:r>
            <a:r>
              <a:rPr lang="en-US" sz="1100" b="1" dirty="0" err="1">
                <a:solidFill>
                  <a:srgbClr val="EF413D"/>
                </a:solidFill>
              </a:rPr>
              <a:t>Formazza</a:t>
            </a:r>
            <a:r>
              <a:rPr lang="en-US" sz="1100" b="1" dirty="0">
                <a:solidFill>
                  <a:srgbClr val="EF413D"/>
                </a:solidFill>
              </a:rPr>
              <a:t> </a:t>
            </a:r>
            <a:r>
              <a:rPr lang="en-US" sz="1100" b="1" dirty="0" err="1">
                <a:solidFill>
                  <a:srgbClr val="EF413D"/>
                </a:solidFill>
              </a:rPr>
              <a:t>Giugno</a:t>
            </a:r>
            <a:r>
              <a:rPr lang="en-US" sz="1100" b="1" dirty="0">
                <a:solidFill>
                  <a:srgbClr val="EF413D"/>
                </a:solidFill>
              </a:rPr>
              <a:t> 2009)</a:t>
            </a:r>
          </a:p>
        </p:txBody>
      </p:sp>
    </p:spTree>
    <p:extLst>
      <p:ext uri="{BB962C8B-B14F-4D97-AF65-F5344CB8AC3E}">
        <p14:creationId xmlns:p14="http://schemas.microsoft.com/office/powerpoint/2010/main" val="38443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358" y="101893"/>
            <a:ext cx="7715337" cy="994172"/>
          </a:xfrm>
        </p:spPr>
        <p:txBody>
          <a:bodyPr>
            <a:normAutofit/>
          </a:bodyPr>
          <a:lstStyle/>
          <a:p>
            <a:r>
              <a:rPr lang="it-IT" sz="2400" b="1" dirty="0" smtClean="0"/>
              <a:t>GOVERNANCE - </a:t>
            </a:r>
            <a:r>
              <a:rPr lang="it-IT" sz="2400" dirty="0" smtClean="0"/>
              <a:t>Coerenza </a:t>
            </a:r>
            <a:r>
              <a:rPr lang="it-IT" sz="2400" dirty="0"/>
              <a:t>con le procedure</a:t>
            </a: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1057188" y="770930"/>
          <a:ext cx="7733506" cy="656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797">
                  <a:extLst>
                    <a:ext uri="{9D8B030D-6E8A-4147-A177-3AD203B41FA5}">
                      <a16:colId xmlns:a16="http://schemas.microsoft.com/office/drawing/2014/main" xmlns="" val="2629913477"/>
                    </a:ext>
                  </a:extLst>
                </a:gridCol>
                <a:gridCol w="6794709">
                  <a:extLst>
                    <a:ext uri="{9D8B030D-6E8A-4147-A177-3AD203B41FA5}">
                      <a16:colId xmlns:a16="http://schemas.microsoft.com/office/drawing/2014/main" xmlns="" val="919208642"/>
                    </a:ext>
                  </a:extLst>
                </a:gridCol>
              </a:tblGrid>
              <a:tr h="393620">
                <a:tc>
                  <a:txBody>
                    <a:bodyPr/>
                    <a:lstStyle/>
                    <a:p>
                      <a:pPr marL="72000" algn="ctr" fontAlgn="ctr">
                        <a:lnSpc>
                          <a:spcPct val="100000"/>
                        </a:lnSpc>
                      </a:pP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KPI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2.1 </a:t>
                      </a:r>
                      <a:r>
                        <a:rPr lang="it-IT" sz="9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n.1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00000"/>
                        </a:lnSpc>
                      </a:pPr>
                      <a:r>
                        <a:rPr lang="it-IT" sz="1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 di segnalazioni di non applicazione delle procedure</a:t>
                      </a:r>
                      <a:endParaRPr lang="it-IT" sz="1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6987066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pPr marL="72000" algn="ctr" fontAlgn="ctr">
                        <a:lnSpc>
                          <a:spcPct val="100000"/>
                        </a:lnSpc>
                      </a:pP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KPI 2.1 </a:t>
                      </a:r>
                      <a:r>
                        <a:rPr lang="it-IT" sz="9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n.2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00000"/>
                        </a:lnSpc>
                      </a:pPr>
                      <a:r>
                        <a:rPr lang="it-IT" sz="1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 procedure sviluppate ed approvate sul totale dei paesi esteri</a:t>
                      </a:r>
                      <a:endParaRPr lang="it-IT" sz="1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4017260"/>
                  </a:ext>
                </a:extLst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52875"/>
              </p:ext>
            </p:extLst>
          </p:nvPr>
        </p:nvGraphicFramePr>
        <p:xfrm>
          <a:off x="1057188" y="1426964"/>
          <a:ext cx="7733507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836">
                  <a:extLst>
                    <a:ext uri="{9D8B030D-6E8A-4147-A177-3AD203B41FA5}">
                      <a16:colId xmlns:a16="http://schemas.microsoft.com/office/drawing/2014/main" xmlns="" val="141331117"/>
                    </a:ext>
                  </a:extLst>
                </a:gridCol>
                <a:gridCol w="2559673">
                  <a:extLst>
                    <a:ext uri="{9D8B030D-6E8A-4147-A177-3AD203B41FA5}">
                      <a16:colId xmlns:a16="http://schemas.microsoft.com/office/drawing/2014/main" xmlns="" val="342715464"/>
                    </a:ext>
                  </a:extLst>
                </a:gridCol>
                <a:gridCol w="2595998">
                  <a:extLst>
                    <a:ext uri="{9D8B030D-6E8A-4147-A177-3AD203B41FA5}">
                      <a16:colId xmlns:a16="http://schemas.microsoft.com/office/drawing/2014/main" xmlns="" val="3976194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Previsto PO 2021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Realizzato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PO</a:t>
                      </a:r>
                      <a:r>
                        <a:rPr lang="it-IT" sz="1400" baseline="0" dirty="0" smtClean="0"/>
                        <a:t> 2022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8412197"/>
                  </a:ext>
                </a:extLst>
              </a:tr>
              <a:tr h="3771900">
                <a:tc>
                  <a:txBody>
                    <a:bodyPr/>
                    <a:lstStyle/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Armonizzazione della procedura di </a:t>
                      </a:r>
                      <a:r>
                        <a:rPr lang="it-IT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</a:t>
                      </a:r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Audit con le altre relative al controllo interno </a:t>
                      </a:r>
                    </a:p>
                    <a:p>
                      <a:endParaRPr lang="it-IT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Aggiornamento del regolamento ODV</a:t>
                      </a:r>
                    </a:p>
                    <a:p>
                      <a:endParaRPr lang="it-IT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Sostenibilità ambientale dell'Organizzazione</a:t>
                      </a:r>
                    </a:p>
                    <a:p>
                      <a:endParaRPr lang="it-IT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DVR aggiornato</a:t>
                      </a:r>
                    </a:p>
                    <a:p>
                      <a:endParaRPr lang="it-IT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Completamento procedure operative per Mozambico e Myanmar. Impostazione procedure Libano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Tutte</a:t>
                      </a:r>
                      <a:r>
                        <a:rPr lang="it-IT" sz="1400" baseline="0" dirty="0" smtClean="0"/>
                        <a:t> le attività previste sono state realizzate  (tranne procedure  Myanmar)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Policy Gender &amp; </a:t>
                      </a:r>
                      <a:r>
                        <a:rPr lang="it-IT" sz="1400" baseline="0" dirty="0" err="1" smtClean="0"/>
                        <a:t>Diversity</a:t>
                      </a:r>
                      <a:r>
                        <a:rPr lang="it-IT" sz="1400" baseline="0" dirty="0" smtClean="0"/>
                        <a:t>  (PR 20)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Aggiornamento procedura HR (PR09)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Aggiornamento procedura acquisti (PR04)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Aggiornamento procedura Contabilità Sede (PR03)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DVR  (in attesa di input da Di Pietro)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Continuare la formazione su tutte le procedure</a:t>
                      </a:r>
                      <a:r>
                        <a:rPr lang="it-IT" sz="1400" baseline="0" dirty="0" smtClean="0"/>
                        <a:t> con priorità sulle procedure acquisti, gestione amministrativa dei progetti.</a:t>
                      </a:r>
                      <a:endParaRPr lang="it-IT" sz="1400" dirty="0" smtClean="0"/>
                    </a:p>
                    <a:p>
                      <a:endParaRPr lang="it-IT" sz="1400" dirty="0"/>
                    </a:p>
                    <a:p>
                      <a:r>
                        <a:rPr lang="it-IT" sz="1400" dirty="0" smtClean="0"/>
                        <a:t>Impostare</a:t>
                      </a:r>
                      <a:r>
                        <a:rPr lang="it-IT" sz="1400" baseline="0" dirty="0" smtClean="0"/>
                        <a:t> tabelle per audit interno per applicazione policy (Gender e PSEA)</a:t>
                      </a:r>
                    </a:p>
                    <a:p>
                      <a:endParaRPr lang="it-IT" sz="1400" baseline="0" dirty="0" smtClean="0"/>
                    </a:p>
                    <a:p>
                      <a:r>
                        <a:rPr lang="it-IT" sz="1400" baseline="0" dirty="0" smtClean="0"/>
                        <a:t>Completare procedura Paese Libano</a:t>
                      </a:r>
                    </a:p>
                    <a:p>
                      <a:endParaRPr lang="it-IT" sz="1400" baseline="0" dirty="0" smtClean="0"/>
                    </a:p>
                    <a:p>
                      <a:r>
                        <a:rPr lang="it-IT" sz="1400" baseline="0" dirty="0" smtClean="0"/>
                        <a:t>Aggiornamento FPIC, Sicurezza e Frode e Anticorruzione</a:t>
                      </a:r>
                    </a:p>
                    <a:p>
                      <a:endParaRPr lang="it-IT" sz="1400" baseline="0" dirty="0" smtClean="0"/>
                    </a:p>
                    <a:p>
                      <a:endParaRPr lang="it-IT" sz="1400" baseline="0" dirty="0" smtClean="0"/>
                    </a:p>
                    <a:p>
                      <a:endParaRPr lang="it-IT" sz="1400" baseline="0" dirty="0" smtClean="0"/>
                    </a:p>
                    <a:p>
                      <a:endParaRPr lang="it-IT" sz="1400" baseline="0" dirty="0" smtClean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4602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3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7189" y="273844"/>
            <a:ext cx="7458161" cy="994172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2.1 GOVERNANCE - </a:t>
            </a: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Coerenza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 le procedure</a:t>
            </a: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key</a:t>
            </a:r>
            <a:r>
              <a:rPr lang="it-IT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performance </a:t>
            </a:r>
            <a:r>
              <a:rPr lang="it-IT" sz="2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indicators</a:t>
            </a:r>
            <a:r>
              <a:rPr lang="it-IT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(KPI)</a:t>
            </a:r>
            <a:endParaRPr lang="it-IT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1057188" y="1396539"/>
          <a:ext cx="7886700" cy="32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496">
                  <a:extLst>
                    <a:ext uri="{9D8B030D-6E8A-4147-A177-3AD203B41FA5}">
                      <a16:colId xmlns:a16="http://schemas.microsoft.com/office/drawing/2014/main" xmlns="" val="2499333563"/>
                    </a:ext>
                  </a:extLst>
                </a:gridCol>
                <a:gridCol w="871466">
                  <a:extLst>
                    <a:ext uri="{9D8B030D-6E8A-4147-A177-3AD203B41FA5}">
                      <a16:colId xmlns:a16="http://schemas.microsoft.com/office/drawing/2014/main" xmlns="" val="2629913477"/>
                    </a:ext>
                  </a:extLst>
                </a:gridCol>
                <a:gridCol w="3105150">
                  <a:extLst>
                    <a:ext uri="{9D8B030D-6E8A-4147-A177-3AD203B41FA5}">
                      <a16:colId xmlns:a16="http://schemas.microsoft.com/office/drawing/2014/main" xmlns="" val="919208642"/>
                    </a:ext>
                  </a:extLst>
                </a:gridCol>
                <a:gridCol w="3114588">
                  <a:extLst>
                    <a:ext uri="{9D8B030D-6E8A-4147-A177-3AD203B41FA5}">
                      <a16:colId xmlns:a16="http://schemas.microsoft.com/office/drawing/2014/main" xmlns="" val="2054643844"/>
                    </a:ext>
                  </a:extLst>
                </a:gridCol>
              </a:tblGrid>
              <a:tr h="92583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2.1 COERENZA CON LE PROCEDURE INTERNE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>
                          <a:effectLst/>
                        </a:rPr>
                        <a:t>KPI</a:t>
                      </a:r>
                      <a:r>
                        <a:rPr lang="it-IT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1200" u="none" strike="noStrike" dirty="0" smtClean="0">
                          <a:effectLst/>
                        </a:rPr>
                        <a:t>2.1 </a:t>
                      </a:r>
                      <a:r>
                        <a:rPr lang="it-IT" sz="1200" u="none" strike="noStrike" dirty="0">
                          <a:effectLst/>
                        </a:rPr>
                        <a:t>n.1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di segnalazioni di non applicazione delle procedure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Monitorabile attraverso </a:t>
                      </a:r>
                      <a:r>
                        <a:rPr lang="it-IT" sz="1400" u="none" strike="noStrike" dirty="0" smtClean="0">
                          <a:effectLst/>
                        </a:rPr>
                        <a:t>segnalazioni </a:t>
                      </a:r>
                      <a:r>
                        <a:rPr lang="it-IT" sz="1400" u="none" strike="noStrike" dirty="0">
                          <a:effectLst/>
                        </a:rPr>
                        <a:t>riportate attraverso verbali di ODV e audit interni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698706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2.1 COERENZA CON LE PROCEDURE INTERNE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>
                          <a:effectLst/>
                        </a:rPr>
                        <a:t>KPI 2.1 </a:t>
                      </a:r>
                      <a:r>
                        <a:rPr lang="it-IT" sz="1200" u="none" strike="noStrike" dirty="0">
                          <a:effectLst/>
                        </a:rPr>
                        <a:t>n.2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procedure sviluppate ed approvate sul totale dei paesi esteri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procedure redatte per i paesi esteri nell'anno in corso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401726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2.1 COERENZA CON LE PROCEDURE INTERNE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>
                          <a:effectLst/>
                        </a:rPr>
                        <a:t>KPI 2.1 </a:t>
                      </a:r>
                      <a:r>
                        <a:rPr lang="it-IT" sz="1200" u="none" strike="noStrike" dirty="0">
                          <a:effectLst/>
                        </a:rPr>
                        <a:t>n.3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di </a:t>
                      </a:r>
                      <a:r>
                        <a:rPr lang="it-IT" sz="1400" u="none" strike="noStrike" dirty="0" err="1">
                          <a:effectLst/>
                        </a:rPr>
                        <a:t>Internal</a:t>
                      </a:r>
                      <a:r>
                        <a:rPr lang="it-IT" sz="1400" u="none" strike="noStrike" dirty="0">
                          <a:effectLst/>
                        </a:rPr>
                        <a:t> Audit e monitoraggi interni ODV realizzati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audit e monitoraggi interni realizzati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5422286"/>
                  </a:ext>
                </a:extLst>
              </a:tr>
              <a:tr h="92583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2.1 COERENZA CON LE PROCEDURE INTERNE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 smtClean="0">
                          <a:effectLst/>
                        </a:rPr>
                        <a:t>KPI 2.1 </a:t>
                      </a:r>
                      <a:r>
                        <a:rPr lang="it-IT" sz="1200" u="none" strike="noStrike" dirty="0">
                          <a:effectLst/>
                        </a:rPr>
                        <a:t>n.4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% di staff Oikos formato annualmente sulle procedure interne, le policy e gli Organi (ODV)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50000"/>
                        </a:lnSpc>
                      </a:pPr>
                      <a:r>
                        <a:rPr lang="it-IT" sz="1400" u="none" strike="noStrike" dirty="0">
                          <a:effectLst/>
                        </a:rPr>
                        <a:t>N. persone formate annualmente </a:t>
                      </a:r>
                      <a:r>
                        <a:rPr lang="it-IT" sz="1400" u="none" strike="noStrike" dirty="0" err="1">
                          <a:effectLst/>
                        </a:rPr>
                        <a:t>dis</a:t>
                      </a:r>
                      <a:r>
                        <a:rPr lang="it-IT" sz="1400" u="none" strike="noStrike" dirty="0">
                          <a:effectLst/>
                        </a:rPr>
                        <a:t>. per procedura interna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8386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7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358" y="101893"/>
            <a:ext cx="7715337" cy="994172"/>
          </a:xfrm>
        </p:spPr>
        <p:txBody>
          <a:bodyPr>
            <a:normAutofit/>
          </a:bodyPr>
          <a:lstStyle/>
          <a:p>
            <a:r>
              <a:rPr lang="it-IT" sz="2400" b="1" dirty="0" smtClean="0"/>
              <a:t>GOVERNANCE - </a:t>
            </a:r>
            <a:r>
              <a:rPr lang="it-IT" sz="2400" dirty="0" smtClean="0"/>
              <a:t>Coerenza </a:t>
            </a:r>
            <a:r>
              <a:rPr lang="it-IT" sz="2400" dirty="0"/>
              <a:t>con le procedure</a:t>
            </a: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1057188" y="770930"/>
          <a:ext cx="7733506" cy="656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797">
                  <a:extLst>
                    <a:ext uri="{9D8B030D-6E8A-4147-A177-3AD203B41FA5}">
                      <a16:colId xmlns:a16="http://schemas.microsoft.com/office/drawing/2014/main" xmlns="" val="2629913477"/>
                    </a:ext>
                  </a:extLst>
                </a:gridCol>
                <a:gridCol w="6794709">
                  <a:extLst>
                    <a:ext uri="{9D8B030D-6E8A-4147-A177-3AD203B41FA5}">
                      <a16:colId xmlns:a16="http://schemas.microsoft.com/office/drawing/2014/main" xmlns="" val="919208642"/>
                    </a:ext>
                  </a:extLst>
                </a:gridCol>
              </a:tblGrid>
              <a:tr h="393620">
                <a:tc>
                  <a:txBody>
                    <a:bodyPr/>
                    <a:lstStyle/>
                    <a:p>
                      <a:pPr marL="72000" algn="ctr" fontAlgn="ctr">
                        <a:lnSpc>
                          <a:spcPct val="100000"/>
                        </a:lnSpc>
                      </a:pP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KPI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2.1 </a:t>
                      </a:r>
                      <a:r>
                        <a:rPr lang="it-IT" sz="9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n.1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00000"/>
                        </a:lnSpc>
                      </a:pPr>
                      <a:r>
                        <a:rPr lang="it-IT" sz="1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 di segnalazioni di non applicazione delle procedure</a:t>
                      </a:r>
                      <a:endParaRPr lang="it-IT" sz="1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6987066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pPr marL="72000" algn="ctr" fontAlgn="ctr">
                        <a:lnSpc>
                          <a:spcPct val="100000"/>
                        </a:lnSpc>
                      </a:pP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KPI 2.1 </a:t>
                      </a:r>
                      <a:r>
                        <a:rPr lang="it-IT" sz="9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n.2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00000"/>
                        </a:lnSpc>
                      </a:pPr>
                      <a:r>
                        <a:rPr lang="it-IT" sz="1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 procedure sviluppate ed approvate sul totale dei paesi esteri</a:t>
                      </a:r>
                      <a:endParaRPr lang="it-IT" sz="1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4017260"/>
                  </a:ext>
                </a:extLst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/>
          </p:nvPr>
        </p:nvGraphicFramePr>
        <p:xfrm>
          <a:off x="1057188" y="1426964"/>
          <a:ext cx="7733507" cy="440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836">
                  <a:extLst>
                    <a:ext uri="{9D8B030D-6E8A-4147-A177-3AD203B41FA5}">
                      <a16:colId xmlns:a16="http://schemas.microsoft.com/office/drawing/2014/main" xmlns="" val="141331117"/>
                    </a:ext>
                  </a:extLst>
                </a:gridCol>
                <a:gridCol w="2559673">
                  <a:extLst>
                    <a:ext uri="{9D8B030D-6E8A-4147-A177-3AD203B41FA5}">
                      <a16:colId xmlns:a16="http://schemas.microsoft.com/office/drawing/2014/main" xmlns="" val="342715464"/>
                    </a:ext>
                  </a:extLst>
                </a:gridCol>
                <a:gridCol w="2595998">
                  <a:extLst>
                    <a:ext uri="{9D8B030D-6E8A-4147-A177-3AD203B41FA5}">
                      <a16:colId xmlns:a16="http://schemas.microsoft.com/office/drawing/2014/main" xmlns="" val="3976194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Previsto PO 2021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Realizzato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PO</a:t>
                      </a:r>
                      <a:r>
                        <a:rPr lang="it-IT" sz="1400" baseline="0" dirty="0" smtClean="0"/>
                        <a:t> 2022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8412197"/>
                  </a:ext>
                </a:extLst>
              </a:tr>
              <a:tr h="3771900">
                <a:tc>
                  <a:txBody>
                    <a:bodyPr/>
                    <a:lstStyle/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Armonizzazione della procedura di </a:t>
                      </a:r>
                      <a:r>
                        <a:rPr lang="it-IT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</a:t>
                      </a:r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Audit con le altre relative al controllo interno </a:t>
                      </a:r>
                    </a:p>
                    <a:p>
                      <a:endParaRPr lang="it-IT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Aggiornamento del regolamento ODV</a:t>
                      </a:r>
                    </a:p>
                    <a:p>
                      <a:endParaRPr lang="it-IT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Sostenibilità ambientale dell'Organizzazione</a:t>
                      </a:r>
                    </a:p>
                    <a:p>
                      <a:endParaRPr lang="it-IT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DVR aggiornato</a:t>
                      </a:r>
                    </a:p>
                    <a:p>
                      <a:endParaRPr lang="it-IT" sz="1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Completamento procedure operative per Mozambico e Myanmar. Impostazione procedure Libano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Tutto</a:t>
                      </a:r>
                      <a:r>
                        <a:rPr lang="it-IT" sz="1400" baseline="0" dirty="0" smtClean="0"/>
                        <a:t> realizzato  (tranne Myanmar) +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Policy Gender &amp; </a:t>
                      </a:r>
                      <a:r>
                        <a:rPr lang="it-IT" sz="1400" baseline="0" dirty="0" err="1" smtClean="0"/>
                        <a:t>Diversity</a:t>
                      </a:r>
                      <a:r>
                        <a:rPr lang="it-IT" sz="1400" baseline="0" dirty="0" smtClean="0"/>
                        <a:t>  (PR 20)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Aggiornamento procedura HR (PR09)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Aggiornamento procedura acquisti (PR04)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Aggiornamento procedura Contabilità Sede (PR03)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DVR  (in attesa di input da Di Pietro)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Continuare la formazione su tutte le procedure</a:t>
                      </a:r>
                      <a:r>
                        <a:rPr lang="it-IT" sz="1400" baseline="0" dirty="0" smtClean="0"/>
                        <a:t> con priorità sulle procedure acquisti, gestione amministrativa dei progetti.</a:t>
                      </a:r>
                      <a:endParaRPr lang="it-IT" sz="1400" dirty="0" smtClean="0"/>
                    </a:p>
                    <a:p>
                      <a:endParaRPr lang="it-IT" sz="1400" dirty="0"/>
                    </a:p>
                    <a:p>
                      <a:r>
                        <a:rPr lang="it-IT" sz="1400" dirty="0" smtClean="0"/>
                        <a:t>Impostare</a:t>
                      </a:r>
                      <a:r>
                        <a:rPr lang="it-IT" sz="1400" baseline="0" dirty="0" smtClean="0"/>
                        <a:t> tabelle per audit interno per applicazione policy (Gender e PSEA)</a:t>
                      </a:r>
                    </a:p>
                    <a:p>
                      <a:endParaRPr lang="it-IT" sz="1400" baseline="0" dirty="0" smtClean="0"/>
                    </a:p>
                    <a:p>
                      <a:r>
                        <a:rPr lang="it-IT" sz="1400" baseline="0" dirty="0" smtClean="0"/>
                        <a:t>Completare procedura Paese Libano</a:t>
                      </a:r>
                    </a:p>
                    <a:p>
                      <a:endParaRPr lang="it-IT" sz="1400" baseline="0" dirty="0" smtClean="0"/>
                    </a:p>
                    <a:p>
                      <a:r>
                        <a:rPr lang="it-IT" sz="1400" baseline="0" dirty="0" smtClean="0"/>
                        <a:t>Aggiornamento FPIC, Sicurezza e Frode e Anticorruzione</a:t>
                      </a:r>
                    </a:p>
                    <a:p>
                      <a:endParaRPr lang="it-IT" sz="1400" baseline="0" dirty="0" smtClean="0"/>
                    </a:p>
                    <a:p>
                      <a:endParaRPr lang="it-IT" sz="1400" baseline="0" dirty="0" smtClean="0"/>
                    </a:p>
                    <a:p>
                      <a:endParaRPr lang="it-IT" sz="1400" baseline="0" dirty="0" smtClean="0"/>
                    </a:p>
                    <a:p>
                      <a:endParaRPr lang="it-IT" sz="1400" baseline="0" dirty="0" smtClean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4602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30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8571" y="205978"/>
            <a:ext cx="7702731" cy="612628"/>
          </a:xfrm>
        </p:spPr>
        <p:txBody>
          <a:bodyPr/>
          <a:lstStyle/>
          <a:p>
            <a:r>
              <a:rPr lang="it-IT" sz="24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Sintesi dei nuovi regolamenti e degli aggiornamenti</a:t>
            </a:r>
            <a:endParaRPr lang="it-IT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343347"/>
              </p:ext>
            </p:extLst>
          </p:nvPr>
        </p:nvGraphicFramePr>
        <p:xfrm>
          <a:off x="1088570" y="802754"/>
          <a:ext cx="7702731" cy="401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1337">
                  <a:extLst>
                    <a:ext uri="{9D8B030D-6E8A-4147-A177-3AD203B41FA5}">
                      <a16:colId xmlns:a16="http://schemas.microsoft.com/office/drawing/2014/main" xmlns="" val="1056301745"/>
                    </a:ext>
                  </a:extLst>
                </a:gridCol>
                <a:gridCol w="4531394">
                  <a:extLst>
                    <a:ext uri="{9D8B030D-6E8A-4147-A177-3AD203B41FA5}">
                      <a16:colId xmlns:a16="http://schemas.microsoft.com/office/drawing/2014/main" xmlns="" val="456142731"/>
                    </a:ext>
                  </a:extLst>
                </a:gridCol>
              </a:tblGrid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0" dirty="0">
                          <a:effectLst/>
                        </a:rPr>
                        <a:t>AGGIORNAMENTO REGOLAMENTO DEL CD</a:t>
                      </a:r>
                      <a:endParaRPr lang="it-IT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E’ STATA RIVISTA LA MODALIA’ DI RADUNO E GESTIONE DELLE RIUNIONI.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7158099"/>
                  </a:ext>
                </a:extLst>
              </a:tr>
              <a:tr h="980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0" dirty="0">
                          <a:effectLst/>
                        </a:rPr>
                        <a:t>AGGIORNAMENTO DEL REGOLAMENTO DELL’ODV</a:t>
                      </a:r>
                      <a:endParaRPr lang="it-IT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Armonizzato con la procedura di </a:t>
                      </a:r>
                      <a:r>
                        <a:rPr lang="it-IT" sz="1100" dirty="0" err="1">
                          <a:effectLst/>
                        </a:rPr>
                        <a:t>Internal</a:t>
                      </a:r>
                      <a:r>
                        <a:rPr lang="it-IT" sz="1100" dirty="0">
                          <a:effectLst/>
                        </a:rPr>
                        <a:t> Audit e </a:t>
                      </a:r>
                      <a:r>
                        <a:rPr lang="it-IT" sz="1100" dirty="0" err="1">
                          <a:effectLst/>
                        </a:rPr>
                        <a:t>Whistleblowing</a:t>
                      </a:r>
                      <a:r>
                        <a:rPr lang="it-IT" sz="1100" dirty="0">
                          <a:effectLst/>
                        </a:rPr>
                        <a:t> è stata modificata la terminologia, rendendola quindi più chiara e il ruolo dei membri dell’ODV nell’ambito del processo di </a:t>
                      </a:r>
                      <a:r>
                        <a:rPr lang="it-IT" sz="1100" dirty="0" err="1">
                          <a:effectLst/>
                        </a:rPr>
                        <a:t>Internal</a:t>
                      </a:r>
                      <a:r>
                        <a:rPr lang="it-IT" sz="1100" dirty="0">
                          <a:effectLst/>
                        </a:rPr>
                        <a:t> Audit.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59392960"/>
                  </a:ext>
                </a:extLst>
              </a:tr>
              <a:tr h="732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0" dirty="0">
                          <a:effectLst/>
                        </a:rPr>
                        <a:t>REGOLAMENTO GESTIONE DEL NETWORK (marzo 2022) </a:t>
                      </a:r>
                      <a:endParaRPr lang="it-IT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E’ stato rivisto il regolamento che chiarisce come intende Oikos per Network. Gli ambiti di intervento delle proprie sedi estere e regionali. E’ un allegato della PR02.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50942117"/>
                  </a:ext>
                </a:extLst>
              </a:tr>
              <a:tr h="980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0" dirty="0">
                          <a:effectLst/>
                        </a:rPr>
                        <a:t>Aggiornamento delle procedure </a:t>
                      </a:r>
                      <a:endParaRPr lang="it-IT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</a:rPr>
                        <a:t>Processo continuo. Nel 2021 </a:t>
                      </a:r>
                      <a:r>
                        <a:rPr lang="it-IT" sz="1100" dirty="0">
                          <a:effectLst/>
                        </a:rPr>
                        <a:t>e inizio 2022 sono state aggiornate le seguenti procedure: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PR02, PR03, PR04, PR06, PR09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93025545"/>
                  </a:ext>
                </a:extLst>
              </a:tr>
              <a:tr h="732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0" dirty="0">
                          <a:effectLst/>
                        </a:rPr>
                        <a:t>Stesura di nuove procedure</a:t>
                      </a:r>
                      <a:endParaRPr lang="it-IT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PR20 – Gender and Diversity Policy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PR15 – Policy sostenibilità ambientale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PR16 – Procedura per la sostenibilità ambientale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21033761"/>
                  </a:ext>
                </a:extLst>
              </a:tr>
            </a:tbl>
          </a:graphicData>
        </a:graphic>
      </p:graphicFrame>
      <p:sp>
        <p:nvSpPr>
          <p:cNvPr id="5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/>
          </p:nvPr>
        </p:nvGraphicFramePr>
        <p:xfrm>
          <a:off x="122830" y="0"/>
          <a:ext cx="8587854" cy="5419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8955">
                  <a:extLst>
                    <a:ext uri="{9D8B030D-6E8A-4147-A177-3AD203B41FA5}">
                      <a16:colId xmlns:a16="http://schemas.microsoft.com/office/drawing/2014/main" xmlns="" val="2645302027"/>
                    </a:ext>
                  </a:extLst>
                </a:gridCol>
                <a:gridCol w="1185736">
                  <a:extLst>
                    <a:ext uri="{9D8B030D-6E8A-4147-A177-3AD203B41FA5}">
                      <a16:colId xmlns:a16="http://schemas.microsoft.com/office/drawing/2014/main" xmlns="" val="4184841063"/>
                    </a:ext>
                  </a:extLst>
                </a:gridCol>
                <a:gridCol w="1331657">
                  <a:extLst>
                    <a:ext uri="{9D8B030D-6E8A-4147-A177-3AD203B41FA5}">
                      <a16:colId xmlns:a16="http://schemas.microsoft.com/office/drawing/2014/main" xmlns="" val="2410184200"/>
                    </a:ext>
                  </a:extLst>
                </a:gridCol>
                <a:gridCol w="3511506">
                  <a:extLst>
                    <a:ext uri="{9D8B030D-6E8A-4147-A177-3AD203B41FA5}">
                      <a16:colId xmlns:a16="http://schemas.microsoft.com/office/drawing/2014/main" xmlns="" val="1122380325"/>
                    </a:ext>
                  </a:extLst>
                </a:gridCol>
              </a:tblGrid>
              <a:tr h="513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effectLst/>
                          <a:latin typeface="+mn-lt"/>
                        </a:rPr>
                        <a:t>Formazione su Policy  e Procedure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+mn-lt"/>
                        </a:rPr>
                        <a:t>Data  prevista dal Piano ODV 2021                  (lingua italiana)</a:t>
                      </a:r>
                      <a:endParaRPr lang="it-IT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  <a:latin typeface="+mn-lt"/>
                        </a:rPr>
                        <a:t>Formatore</a:t>
                      </a:r>
                      <a:endParaRPr lang="it-IT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Status/Note</a:t>
                      </a:r>
                      <a:endParaRPr lang="it-IT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0031861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effectLst/>
                          <a:latin typeface="+mn-lt"/>
                        </a:rPr>
                        <a:t>PR01 Procedura delle Procedure 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October 2021 (members meeting)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+mn-lt"/>
                        </a:rPr>
                        <a:t>Sarà svolta insieme alla PR02.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3955289447"/>
                  </a:ext>
                </a:extLst>
              </a:tr>
              <a:tr h="68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effectLst/>
                          <a:latin typeface="+mn-lt"/>
                        </a:rPr>
                        <a:t>PR02 Profilo organizzativo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+mn-lt"/>
                        </a:rPr>
                        <a:t>October 2021 (members meet</a:t>
                      </a:r>
                      <a:r>
                        <a:rPr lang="en-GB" sz="1100">
                          <a:effectLst/>
                          <a:latin typeface="+mn-lt"/>
                        </a:rPr>
                        <a:t>ing)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+mn-lt"/>
                        </a:rPr>
                        <a:t>Non realizzata in quanto a seguito dell’aggiornamento dello Statuto approvato nel dicembre 2021 dalla Prefettura di Varese, è necessario apportare modifiche sostanziali. La formazione è rimandata al 2022.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3284876679"/>
                  </a:ext>
                </a:extLst>
              </a:tr>
              <a:tr h="513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PR03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Contabilità</a:t>
                      </a:r>
                      <a:r>
                        <a:rPr lang="en-GB" sz="1100" b="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sede</a:t>
                      </a:r>
                      <a:r>
                        <a:rPr lang="en-GB" sz="1100" b="0" dirty="0">
                          <a:effectLst/>
                          <a:latin typeface="+mn-lt"/>
                        </a:rPr>
                        <a:t>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Giugno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Paolo Gioffreda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+mn-lt"/>
                        </a:rPr>
                        <a:t>Rivolta al solo staff di contabilità, è stata realizzata in coincidenza con la verifica interna e aggiornamento della procedure nel Giugno 2021.</a:t>
                      </a:r>
                      <a:endParaRPr lang="it-IT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3808195082"/>
                  </a:ext>
                </a:extLst>
              </a:tr>
              <a:tr h="2173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PR04 Procedure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acquisto</a:t>
                      </a:r>
                      <a:r>
                        <a:rPr lang="en-GB" sz="1100" b="0" dirty="0">
                          <a:effectLst/>
                          <a:latin typeface="+mn-lt"/>
                        </a:rPr>
                        <a:t>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Maggio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Mattia Ferrara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Svolta in 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3895155208"/>
                  </a:ext>
                </a:extLst>
              </a:tr>
              <a:tr h="171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PR05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Rendicontazione</a:t>
                      </a:r>
                      <a:r>
                        <a:rPr lang="en-GB" sz="1100" b="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progetti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Maggio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Paolo Gioffreda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Non </a:t>
                      </a:r>
                      <a:r>
                        <a:rPr lang="en-GB" sz="1100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svolta</a:t>
                      </a:r>
                      <a:endParaRPr lang="it-IT" sz="1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4294563917"/>
                  </a:ext>
                </a:extLst>
              </a:tr>
              <a:tr h="171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PR06 Internal Audit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Maggio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 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Svolta in novembre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4271541957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effectLst/>
                          <a:latin typeface="+mn-lt"/>
                        </a:rPr>
                        <a:t>PR07 Frode, Corruzione e Prevenzione del Rischio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Maggio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+mn-lt"/>
                        </a:rPr>
                        <a:t>Svolta in novembre 2021 (solo cenno)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201307933"/>
                  </a:ext>
                </a:extLst>
              </a:tr>
              <a:tr h="171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PR08 Project cycle management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Febbraio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Silvia Guerzoni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Svolta nel Maggio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3923447016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PR09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Risorse</a:t>
                      </a:r>
                      <a:r>
                        <a:rPr lang="en-GB" sz="1100" b="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Umane</a:t>
                      </a:r>
                      <a:r>
                        <a:rPr lang="en-GB" sz="1100" b="0" dirty="0">
                          <a:effectLst/>
                          <a:latin typeface="+mn-lt"/>
                        </a:rPr>
                        <a:t>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Gennaio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Denise Isonni /Claudia Mastrangelo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  <a:latin typeface="+mn-lt"/>
                        </a:rPr>
                        <a:t>Svolta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 in </a:t>
                      </a:r>
                      <a:r>
                        <a:rPr lang="en-GB" sz="1100" dirty="0" err="1">
                          <a:effectLst/>
                          <a:latin typeface="+mn-lt"/>
                        </a:rPr>
                        <a:t>Gennaio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 2021</a:t>
                      </a:r>
                      <a:endParaRPr lang="it-IT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2110595211"/>
                  </a:ext>
                </a:extLst>
              </a:tr>
              <a:tr h="171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effectLst/>
                          <a:latin typeface="+mn-lt"/>
                        </a:rPr>
                        <a:t>PR10 Codice etico e di condotta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Svolta in Ottobre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1185838737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PR11 Sicurezza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Non svolta, in quanto in attesa dell’aggiornamento del DVR da parte del Responsabile </a:t>
                      </a:r>
                      <a:r>
                        <a:rPr lang="it-IT" sz="1100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SIcurezza</a:t>
                      </a:r>
                      <a:endParaRPr lang="it-IT" sz="1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2931856315"/>
                  </a:ext>
                </a:extLst>
              </a:tr>
              <a:tr h="171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PR12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Raccolta</a:t>
                      </a:r>
                      <a:r>
                        <a:rPr lang="en-GB" sz="1100" b="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1100" b="0" dirty="0" err="1">
                          <a:effectLst/>
                          <a:latin typeface="+mn-lt"/>
                        </a:rPr>
                        <a:t>Fondi</a:t>
                      </a:r>
                      <a:r>
                        <a:rPr lang="en-GB" sz="1100" b="0" dirty="0">
                          <a:effectLst/>
                          <a:latin typeface="+mn-lt"/>
                        </a:rPr>
                        <a:t>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Annalisa Longoni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Svolta in Maggio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801881317"/>
                  </a:ext>
                </a:extLst>
              </a:tr>
              <a:tr h="171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PR13 Communication tool kit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Camilla Macchioni 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Svolta in Maggio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3044113578"/>
                  </a:ext>
                </a:extLst>
              </a:tr>
              <a:tr h="179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effectLst/>
                          <a:latin typeface="+mn-lt"/>
                        </a:rPr>
                        <a:t>PR14 IT e archiviazione dati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Patricia Stampone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Non svolta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1474735646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PR17 PSEA Policy (Protection from Sexual Exploitation and Abuse)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Svolta in Ottobre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1222054904"/>
                  </a:ext>
                </a:extLst>
              </a:tr>
              <a:tr h="174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</a:rPr>
                        <a:t>PR18 FPIC (Free prior and informed consent) </a:t>
                      </a:r>
                      <a:endParaRPr lang="it-IT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Non svolta, in quanto deve essere revisionata </a:t>
                      </a:r>
                      <a:endParaRPr lang="it-IT" sz="1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1771887861"/>
                  </a:ext>
                </a:extLst>
              </a:tr>
              <a:tr h="171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</a:rPr>
                        <a:t>PR19 Whistleblowing </a:t>
                      </a:r>
                      <a:endParaRPr lang="it-IT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Marzo 2021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Paola Mariani</a:t>
                      </a:r>
                      <a:endParaRPr lang="it-IT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  <a:latin typeface="+mn-lt"/>
                        </a:rPr>
                        <a:t>Svolta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 in </a:t>
                      </a:r>
                      <a:r>
                        <a:rPr lang="en-GB" sz="1100" dirty="0" err="1">
                          <a:effectLst/>
                          <a:latin typeface="+mn-lt"/>
                        </a:rPr>
                        <a:t>Ottobre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 2021</a:t>
                      </a:r>
                      <a:endParaRPr lang="it-IT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8" marR="10168" marT="0" marB="0" anchor="ctr"/>
                </a:tc>
                <a:extLst>
                  <a:ext uri="{0D108BD9-81ED-4DB2-BD59-A6C34878D82A}">
                    <a16:rowId xmlns:a16="http://schemas.microsoft.com/office/drawing/2014/main" xmlns="" val="2089596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2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7188" y="273844"/>
            <a:ext cx="7715337" cy="994172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GOVERNANCE - </a:t>
            </a:r>
            <a:r>
              <a:rPr lang="it-IT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Coerenza </a:t>
            </a:r>
            <a:r>
              <a:rPr lang="it-IT" sz="24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 le procedure</a:t>
            </a:r>
            <a:r>
              <a:rPr lang="it-IT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it-IT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it-IT" sz="24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/>
          </p:nvPr>
        </p:nvGraphicFramePr>
        <p:xfrm>
          <a:off x="1075358" y="779264"/>
          <a:ext cx="7715337" cy="564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7005">
                  <a:extLst>
                    <a:ext uri="{9D8B030D-6E8A-4147-A177-3AD203B41FA5}">
                      <a16:colId xmlns:a16="http://schemas.microsoft.com/office/drawing/2014/main" xmlns="" val="2987059920"/>
                    </a:ext>
                  </a:extLst>
                </a:gridCol>
                <a:gridCol w="6968332">
                  <a:extLst>
                    <a:ext uri="{9D8B030D-6E8A-4147-A177-3AD203B41FA5}">
                      <a16:colId xmlns:a16="http://schemas.microsoft.com/office/drawing/2014/main" xmlns="" val="1452553849"/>
                    </a:ext>
                  </a:extLst>
                </a:gridCol>
              </a:tblGrid>
              <a:tr h="56435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KPI 2.1 </a:t>
                      </a:r>
                      <a:r>
                        <a:rPr lang="it-IT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n.3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lnSpc>
                          <a:spcPct val="100000"/>
                        </a:lnSpc>
                      </a:pPr>
                      <a:r>
                        <a:rPr lang="it-IT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N. di </a:t>
                      </a:r>
                      <a:r>
                        <a:rPr lang="it-IT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Internal</a:t>
                      </a:r>
                      <a:r>
                        <a:rPr lang="it-IT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Audit e monitoraggi interni ODV realizzati</a:t>
                      </a:r>
                      <a:endParaRPr lang="it-IT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3169333"/>
                  </a:ext>
                </a:extLst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/>
          </p:nvPr>
        </p:nvGraphicFramePr>
        <p:xfrm>
          <a:off x="1066273" y="1419225"/>
          <a:ext cx="7733507" cy="35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836">
                  <a:extLst>
                    <a:ext uri="{9D8B030D-6E8A-4147-A177-3AD203B41FA5}">
                      <a16:colId xmlns:a16="http://schemas.microsoft.com/office/drawing/2014/main" xmlns="" val="660896733"/>
                    </a:ext>
                  </a:extLst>
                </a:gridCol>
                <a:gridCol w="2559673">
                  <a:extLst>
                    <a:ext uri="{9D8B030D-6E8A-4147-A177-3AD203B41FA5}">
                      <a16:colId xmlns:a16="http://schemas.microsoft.com/office/drawing/2014/main" xmlns="" val="2903939926"/>
                    </a:ext>
                  </a:extLst>
                </a:gridCol>
                <a:gridCol w="2595998">
                  <a:extLst>
                    <a:ext uri="{9D8B030D-6E8A-4147-A177-3AD203B41FA5}">
                      <a16:colId xmlns:a16="http://schemas.microsoft.com/office/drawing/2014/main" xmlns="" val="1769797889"/>
                    </a:ext>
                  </a:extLst>
                </a:gridCol>
              </a:tblGrid>
              <a:tr h="274306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Previsto PO 2021</a:t>
                      </a:r>
                      <a:endParaRPr lang="it-IT" sz="12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Realizzato</a:t>
                      </a:r>
                      <a:endParaRPr lang="it-IT" sz="12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PO</a:t>
                      </a:r>
                      <a:r>
                        <a:rPr lang="it-IT" sz="1200" baseline="0" dirty="0" smtClean="0"/>
                        <a:t> 2022</a:t>
                      </a:r>
                      <a:endParaRPr lang="it-IT" sz="1200" dirty="0"/>
                    </a:p>
                  </a:txBody>
                  <a:tcPr marL="68580" marR="68580" marT="34290" marB="34290"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9782321"/>
                  </a:ext>
                </a:extLst>
              </a:tr>
              <a:tr h="3299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Monitoraggi Interni (Unità Amministrazione personale PR09 gestione personale; Unità contabilità e Bilancio PR03 Contabilità sede;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Unità Educazione alla sostenibilità PR08 PCM) </a:t>
                      </a:r>
                    </a:p>
                    <a:p>
                      <a:endParaRPr lang="it-IT" sz="1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it-IT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</a:t>
                      </a:r>
                      <a:r>
                        <a:rPr lang="it-IT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Audit ( Audit II livello in Mozambico)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Monitoraggi Interni (Unità Amministrazione personale PR09 gestione personale; Unità contabilità e Bilancio PR03 Contabilità sede;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Unità Educazione alla sostenibilità PR08 PCM)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Verifica dell’avvenuta revisione delle procedure esistenti:</a:t>
                      </a:r>
                      <a:endParaRPr lang="it-IT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PR02 Struttura organizzativa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PR07 </a:t>
                      </a:r>
                      <a:r>
                        <a:rPr lang="it-IT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Frode, Corruzione e Prevenzione del Rischio</a:t>
                      </a:r>
                      <a:endParaRPr lang="it-IT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Verifica dell’avvenuta deliberazione delle nuove Policy:</a:t>
                      </a:r>
                      <a:endParaRPr lang="it-IT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Gender Policy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 sulla sostenibilità e documenti correlati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Monitoraggi interni di: 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PR13 </a:t>
                      </a:r>
                      <a:r>
                        <a:rPr lang="it-IT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Communication</a:t>
                      </a:r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Toolkit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PR08 PCM nel gruppo PAIE</a:t>
                      </a:r>
                    </a:p>
                    <a:p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Chiusura</a:t>
                      </a:r>
                      <a:r>
                        <a:rPr lang="it-IT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Audit Mozambico</a:t>
                      </a:r>
                    </a:p>
                    <a:p>
                      <a:r>
                        <a:rPr lang="it-IT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Eventuale Audit interno in altra sede estera.</a:t>
                      </a:r>
                      <a:endParaRPr lang="it-IT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5427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9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/>
          </p:nvPr>
        </p:nvGraphicFramePr>
        <p:xfrm>
          <a:off x="1161965" y="645311"/>
          <a:ext cx="7458161" cy="4365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6873">
                  <a:extLst>
                    <a:ext uri="{9D8B030D-6E8A-4147-A177-3AD203B41FA5}">
                      <a16:colId xmlns:a16="http://schemas.microsoft.com/office/drawing/2014/main" xmlns="" val="102521787"/>
                    </a:ext>
                  </a:extLst>
                </a:gridCol>
                <a:gridCol w="1268072">
                  <a:extLst>
                    <a:ext uri="{9D8B030D-6E8A-4147-A177-3AD203B41FA5}">
                      <a16:colId xmlns:a16="http://schemas.microsoft.com/office/drawing/2014/main" xmlns="" val="2390481952"/>
                    </a:ext>
                  </a:extLst>
                </a:gridCol>
                <a:gridCol w="1364129">
                  <a:extLst>
                    <a:ext uri="{9D8B030D-6E8A-4147-A177-3AD203B41FA5}">
                      <a16:colId xmlns:a16="http://schemas.microsoft.com/office/drawing/2014/main" xmlns="" val="4176615290"/>
                    </a:ext>
                  </a:extLst>
                </a:gridCol>
                <a:gridCol w="988432">
                  <a:extLst>
                    <a:ext uri="{9D8B030D-6E8A-4147-A177-3AD203B41FA5}">
                      <a16:colId xmlns:a16="http://schemas.microsoft.com/office/drawing/2014/main" xmlns="" val="1917810408"/>
                    </a:ext>
                  </a:extLst>
                </a:gridCol>
                <a:gridCol w="1381169">
                  <a:extLst>
                    <a:ext uri="{9D8B030D-6E8A-4147-A177-3AD203B41FA5}">
                      <a16:colId xmlns:a16="http://schemas.microsoft.com/office/drawing/2014/main" xmlns="" val="1021417550"/>
                    </a:ext>
                  </a:extLst>
                </a:gridCol>
                <a:gridCol w="1029486">
                  <a:extLst>
                    <a:ext uri="{9D8B030D-6E8A-4147-A177-3AD203B41FA5}">
                      <a16:colId xmlns:a16="http://schemas.microsoft.com/office/drawing/2014/main" xmlns="" val="3239634867"/>
                    </a:ext>
                  </a:extLst>
                </a:gridCol>
              </a:tblGrid>
              <a:tr h="998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Unità oggetto di Verifica Interna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Procedura</a:t>
                      </a:r>
                      <a:endParaRPr lang="it-IT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(</a:t>
                      </a:r>
                      <a:r>
                        <a:rPr lang="en-GB" sz="1400" dirty="0" err="1">
                          <a:effectLst/>
                        </a:rPr>
                        <a:t>anni</a:t>
                      </a:r>
                      <a:r>
                        <a:rPr lang="en-GB" sz="1400" dirty="0">
                          <a:effectLst/>
                        </a:rPr>
                        <a:t> 2019 -2020)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Responsabile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verifica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interna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Data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Personale</a:t>
                      </a:r>
                      <a:r>
                        <a:rPr lang="en-GB" sz="1400" dirty="0">
                          <a:effectLst/>
                        </a:rPr>
                        <a:t> Oikos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Partecipanti</a:t>
                      </a:r>
                      <a:r>
                        <a:rPr lang="en-GB" sz="1400" dirty="0">
                          <a:effectLst/>
                        </a:rPr>
                        <a:t> come </a:t>
                      </a:r>
                      <a:r>
                        <a:rPr lang="en-GB" sz="1400" dirty="0" err="1">
                          <a:effectLst/>
                        </a:rPr>
                        <a:t>uditori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9054790"/>
                  </a:ext>
                </a:extLst>
              </a:tr>
              <a:tr h="1083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Unità Risorse Umane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PR9 Risorse Umane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Giorgio Cancelliere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Gennaio 2021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Paola Mariani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Denise Isonni                 Claudia Mastrangelo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Rossella Rossi Eugenio Carlini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/>
                </a:tc>
                <a:extLst>
                  <a:ext uri="{0D108BD9-81ED-4DB2-BD59-A6C34878D82A}">
                    <a16:rowId xmlns:a16="http://schemas.microsoft.com/office/drawing/2014/main" xmlns="" val="1193921569"/>
                  </a:ext>
                </a:extLst>
              </a:tr>
              <a:tr h="110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Unità Contabilità e Bilancio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(Area Amministrazione)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PR3 Contabilità sede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Eugenio Carlini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Giugno 2021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Paolo Gioffreda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Cinzia Biancani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Elisa Galliani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Direttore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/>
                </a:tc>
                <a:extLst>
                  <a:ext uri="{0D108BD9-81ED-4DB2-BD59-A6C34878D82A}">
                    <a16:rowId xmlns:a16="http://schemas.microsoft.com/office/drawing/2014/main" xmlns="" val="1339889331"/>
                  </a:ext>
                </a:extLst>
              </a:tr>
              <a:tr h="110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Unità Programmi educazione alla Sostenibilità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(Area Comunicazione)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PR8 Project Cycle management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Giorgio Cancelliere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Ottobre 2021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Francesca Santapaola</a:t>
                      </a:r>
                      <a:endParaRPr lang="it-IT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Margherita Porzio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Direttore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64" marR="29964" marT="0" marB="0"/>
                </a:tc>
                <a:extLst>
                  <a:ext uri="{0D108BD9-81ED-4DB2-BD59-A6C34878D82A}">
                    <a16:rowId xmlns:a16="http://schemas.microsoft.com/office/drawing/2014/main" xmlns="" val="3202942790"/>
                  </a:ext>
                </a:extLst>
              </a:tr>
            </a:tbl>
          </a:graphicData>
        </a:graphic>
      </p:graphicFrame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736979" y="88976"/>
            <a:ext cx="7715337" cy="217476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ATTIVITA’ ODV 2021</a:t>
            </a:r>
            <a:endParaRPr lang="it-IT" sz="24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SVILUPPO E CONSOLIDAMENTO NEI PAESI -  2021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58779" y="805313"/>
            <a:ext cx="47524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3200" dirty="0" smtClean="0">
                <a:solidFill>
                  <a:srgbClr val="FF0000"/>
                </a:solidFill>
              </a:rPr>
              <a:t>SVILUPPO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3200" dirty="0" smtClean="0">
                <a:solidFill>
                  <a:srgbClr val="FF0000"/>
                </a:solidFill>
              </a:rPr>
              <a:t>(E CONSOLIDAMENTO)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3200" dirty="0" smtClean="0">
                <a:solidFill>
                  <a:srgbClr val="FF0000"/>
                </a:solidFill>
              </a:rPr>
              <a:t>NEI PAESI</a:t>
            </a:r>
            <a:endParaRPr lang="it-IT" sz="3200" dirty="0">
              <a:solidFill>
                <a:srgbClr val="FF0000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3200" dirty="0" smtClean="0">
                <a:solidFill>
                  <a:srgbClr val="FF0000"/>
                </a:solidFill>
              </a:rPr>
              <a:t>2021</a:t>
            </a:r>
            <a:endParaRPr lang="it-IT" sz="3200" dirty="0">
              <a:solidFill>
                <a:srgbClr val="FF0000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8152" r="18319"/>
          <a:stretch/>
        </p:blipFill>
        <p:spPr>
          <a:xfrm>
            <a:off x="5582192" y="1191908"/>
            <a:ext cx="2865121" cy="22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2892" y="212750"/>
            <a:ext cx="8021655" cy="994172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1.3 PROSPETTIVE DI SVILUPPO NEI PAESI</a:t>
            </a:r>
            <a:br>
              <a:rPr lang="it-IT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4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key</a:t>
            </a:r>
            <a:r>
              <a:rPr lang="it-IT" sz="24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performance </a:t>
            </a:r>
            <a:r>
              <a:rPr lang="it-IT" sz="2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indicators</a:t>
            </a:r>
            <a:r>
              <a:rPr lang="it-IT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(KPI)</a:t>
            </a:r>
            <a:endParaRPr lang="it-IT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322307"/>
              </p:ext>
            </p:extLst>
          </p:nvPr>
        </p:nvGraphicFramePr>
        <p:xfrm>
          <a:off x="803985" y="1604680"/>
          <a:ext cx="8231731" cy="2955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7235">
                  <a:extLst>
                    <a:ext uri="{9D8B030D-6E8A-4147-A177-3AD203B41FA5}">
                      <a16:colId xmlns:a16="http://schemas.microsoft.com/office/drawing/2014/main" xmlns="" val="3946513825"/>
                    </a:ext>
                  </a:extLst>
                </a:gridCol>
                <a:gridCol w="1154853">
                  <a:extLst>
                    <a:ext uri="{9D8B030D-6E8A-4147-A177-3AD203B41FA5}">
                      <a16:colId xmlns:a16="http://schemas.microsoft.com/office/drawing/2014/main" xmlns="" val="1960083785"/>
                    </a:ext>
                  </a:extLst>
                </a:gridCol>
                <a:gridCol w="6369643">
                  <a:extLst>
                    <a:ext uri="{9D8B030D-6E8A-4147-A177-3AD203B41FA5}">
                      <a16:colId xmlns:a16="http://schemas.microsoft.com/office/drawing/2014/main" xmlns="" val="4108626901"/>
                    </a:ext>
                  </a:extLst>
                </a:gridCol>
              </a:tblGrid>
              <a:tr h="59105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u="none" strike="noStrike" dirty="0">
                          <a:effectLst/>
                        </a:rPr>
                        <a:t>1.3 PROSPETTIVE DI SVILUPPO NEI PAESI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 smtClean="0">
                          <a:effectLst/>
                        </a:rPr>
                        <a:t> KPI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effectLst/>
                        </a:rPr>
                        <a:t>1.3 ITA,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effectLst/>
                        </a:rPr>
                        <a:t>n.3</a:t>
                      </a:r>
                    </a:p>
                    <a:p>
                      <a:pPr algn="l" fontAlgn="ctr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1400" u="none" strike="noStrike" dirty="0">
                          <a:effectLst/>
                        </a:rPr>
                        <a:t>N. Progetti presentati (nell'anno) </a:t>
                      </a:r>
                      <a:r>
                        <a:rPr lang="it-IT" sz="1400" u="none" strike="noStrike" dirty="0" err="1">
                          <a:effectLst/>
                        </a:rPr>
                        <a:t>dis</a:t>
                      </a:r>
                      <a:r>
                        <a:rPr lang="it-IT" sz="1400" u="none" strike="noStrike" dirty="0">
                          <a:effectLst/>
                        </a:rPr>
                        <a:t>. per Area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766232"/>
                  </a:ext>
                </a:extLst>
              </a:tr>
              <a:tr h="59105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u="none" strike="noStrike" dirty="0">
                          <a:effectLst/>
                        </a:rPr>
                        <a:t>1.3 PROSPETTIVE DI SVILUPPO NEI PAESI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u="none" strike="noStrike" dirty="0" smtClean="0">
                          <a:effectLst/>
                        </a:rPr>
                        <a:t> KPI 1.3 ITA,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effectLst/>
                        </a:rPr>
                        <a:t>n.4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1400" u="none" strike="noStrike" dirty="0">
                          <a:effectLst/>
                        </a:rPr>
                        <a:t>N. di Progetti approvati (nell'anno) </a:t>
                      </a:r>
                      <a:r>
                        <a:rPr lang="it-IT" sz="1400" u="none" strike="noStrike" dirty="0" err="1">
                          <a:effectLst/>
                        </a:rPr>
                        <a:t>dis</a:t>
                      </a:r>
                      <a:r>
                        <a:rPr lang="it-IT" sz="1400" u="none" strike="noStrike" dirty="0">
                          <a:effectLst/>
                        </a:rPr>
                        <a:t>. per </a:t>
                      </a:r>
                      <a:r>
                        <a:rPr lang="it-IT" sz="1400" u="none" strike="noStrike" dirty="0" smtClean="0">
                          <a:effectLst/>
                        </a:rPr>
                        <a:t>Area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3743877"/>
                  </a:ext>
                </a:extLst>
              </a:tr>
              <a:tr h="59105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u="none" strike="noStrike" dirty="0">
                          <a:effectLst/>
                        </a:rPr>
                        <a:t>1.3 PROSPETTIVE DI SVILUPPO NEI PAESI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 smtClean="0">
                          <a:effectLst/>
                        </a:rPr>
                        <a:t>KPI 1.3 ITA,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effectLst/>
                        </a:rPr>
                        <a:t>n.5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1400" u="none" strike="noStrike" dirty="0">
                          <a:effectLst/>
                        </a:rPr>
                        <a:t>Importo totale progetti presentati nell'anno (full </a:t>
                      </a:r>
                      <a:r>
                        <a:rPr lang="it-IT" sz="1400" u="none" strike="noStrike" dirty="0" err="1">
                          <a:effectLst/>
                        </a:rPr>
                        <a:t>proposal</a:t>
                      </a:r>
                      <a:r>
                        <a:rPr lang="it-IT" sz="1400" u="none" strike="noStrike" dirty="0">
                          <a:effectLst/>
                        </a:rPr>
                        <a:t>) escluse quote di co-finanziamento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4926760"/>
                  </a:ext>
                </a:extLst>
              </a:tr>
              <a:tr h="59105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u="none" strike="noStrike" dirty="0">
                          <a:effectLst/>
                        </a:rPr>
                        <a:t>1.3 PROSPETTIVE DI SVILUPPO NEI PAESI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 smtClean="0">
                          <a:effectLst/>
                        </a:rPr>
                        <a:t>KPI 1.3 ITA,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effectLst/>
                        </a:rPr>
                        <a:t>n.6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1400" u="none" strike="noStrike" dirty="0">
                          <a:effectLst/>
                        </a:rPr>
                        <a:t>Importo totale progetti approvati nell'anno a prescindere dall'anno di presentazione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473873"/>
                  </a:ext>
                </a:extLst>
              </a:tr>
              <a:tr h="59105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u="none" strike="noStrike" dirty="0">
                          <a:effectLst/>
                        </a:rPr>
                        <a:t>1.3 PROSPETTIVE DI SVILUPPO NEI PAESI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 smtClean="0">
                          <a:effectLst/>
                        </a:rPr>
                        <a:t>KPI 1.3 ITA,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effectLst/>
                        </a:rPr>
                        <a:t>n.7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1400" u="none" strike="noStrike" dirty="0">
                          <a:effectLst/>
                        </a:rPr>
                        <a:t>% di successo (progetti approvati rispetto a progetti presentati nell'anno) riferita agli importi e al numero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9976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7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532755"/>
              </p:ext>
            </p:extLst>
          </p:nvPr>
        </p:nvGraphicFramePr>
        <p:xfrm>
          <a:off x="409431" y="1268016"/>
          <a:ext cx="8650347" cy="466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graphicFrame>
        <p:nvGraphicFramePr>
          <p:cNvPr id="8" name="Tabella 7"/>
          <p:cNvGraphicFramePr>
            <a:graphicFrameLocks noGrp="1"/>
          </p:cNvGraphicFramePr>
          <p:nvPr>
            <p:extLst/>
          </p:nvPr>
        </p:nvGraphicFramePr>
        <p:xfrm>
          <a:off x="792892" y="244676"/>
          <a:ext cx="7835906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670">
                  <a:extLst>
                    <a:ext uri="{9D8B030D-6E8A-4147-A177-3AD203B41FA5}">
                      <a16:colId xmlns:a16="http://schemas.microsoft.com/office/drawing/2014/main" xmlns="" val="2266060919"/>
                    </a:ext>
                  </a:extLst>
                </a:gridCol>
                <a:gridCol w="6868236">
                  <a:extLst>
                    <a:ext uri="{9D8B030D-6E8A-4147-A177-3AD203B41FA5}">
                      <a16:colId xmlns:a16="http://schemas.microsoft.com/office/drawing/2014/main" xmlns="" val="151503956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KPI 1.3 ITA,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n.5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Importo totale progetti presentati nell'anno (full </a:t>
                      </a:r>
                      <a:r>
                        <a:rPr lang="it-IT" sz="240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proposal</a:t>
                      </a:r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) escluse quote di co-finanziamento </a:t>
                      </a:r>
                      <a:endParaRPr lang="it-IT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907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5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PIANO STRATEGICO 2019 -2023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13028" y="2016628"/>
            <a:ext cx="8230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SETTORI DI INTERVENTO – OBIETTIVI </a:t>
            </a:r>
            <a:r>
              <a:rPr lang="it-IT" sz="24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STRATEGICI</a:t>
            </a:r>
          </a:p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2019 -2023</a:t>
            </a:r>
            <a:endParaRPr lang="it-IT" sz="24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co 7"/>
          <p:cNvGraphicFramePr>
            <a:graphicFrameLocks/>
          </p:cNvGraphicFramePr>
          <p:nvPr>
            <p:extLst/>
          </p:nvPr>
        </p:nvGraphicFramePr>
        <p:xfrm>
          <a:off x="865909" y="1126149"/>
          <a:ext cx="7296315" cy="3925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5113421" y="2337502"/>
            <a:ext cx="1155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>
                <a:solidFill>
                  <a:schemeClr val="accent2">
                    <a:lumMod val="75000"/>
                  </a:schemeClr>
                </a:solidFill>
              </a:rPr>
              <a:t>+ 2%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594162" y="975898"/>
            <a:ext cx="1221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>
                <a:solidFill>
                  <a:schemeClr val="accent2">
                    <a:lumMod val="75000"/>
                  </a:schemeClr>
                </a:solidFill>
              </a:rPr>
              <a:t>+ 246%</a:t>
            </a:r>
          </a:p>
        </p:txBody>
      </p:sp>
      <p:sp>
        <p:nvSpPr>
          <p:cNvPr id="6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/>
          </p:nvPr>
        </p:nvGraphicFramePr>
        <p:xfrm>
          <a:off x="865909" y="84005"/>
          <a:ext cx="7835906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587">
                  <a:extLst>
                    <a:ext uri="{9D8B030D-6E8A-4147-A177-3AD203B41FA5}">
                      <a16:colId xmlns:a16="http://schemas.microsoft.com/office/drawing/2014/main" xmlns="" val="2266060919"/>
                    </a:ext>
                  </a:extLst>
                </a:gridCol>
                <a:gridCol w="7074319">
                  <a:extLst>
                    <a:ext uri="{9D8B030D-6E8A-4147-A177-3AD203B41FA5}">
                      <a16:colId xmlns:a16="http://schemas.microsoft.com/office/drawing/2014/main" xmlns="" val="151503956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KPI 1.3 ITA,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n.5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Importo totale progetti presentati nell'anno (full </a:t>
                      </a:r>
                      <a:r>
                        <a:rPr lang="it-IT" sz="240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proposal</a:t>
                      </a:r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) escluse quote di co-finanziamento </a:t>
                      </a:r>
                      <a:endParaRPr lang="it-IT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907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5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/>
          </p:nvPr>
        </p:nvGraphicFramePr>
        <p:xfrm>
          <a:off x="1675397" y="1121945"/>
          <a:ext cx="5793206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/>
          </p:nvPr>
        </p:nvGraphicFramePr>
        <p:xfrm>
          <a:off x="900584" y="244676"/>
          <a:ext cx="7977363" cy="571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7619">
                  <a:extLst>
                    <a:ext uri="{9D8B030D-6E8A-4147-A177-3AD203B41FA5}">
                      <a16:colId xmlns:a16="http://schemas.microsoft.com/office/drawing/2014/main" xmlns="" val="3270397562"/>
                    </a:ext>
                  </a:extLst>
                </a:gridCol>
                <a:gridCol w="7219744">
                  <a:extLst>
                    <a:ext uri="{9D8B030D-6E8A-4147-A177-3AD203B41FA5}">
                      <a16:colId xmlns:a16="http://schemas.microsoft.com/office/drawing/2014/main" xmlns="" val="3747994214"/>
                    </a:ext>
                  </a:extLst>
                </a:gridCol>
              </a:tblGrid>
              <a:tr h="57137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KPI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1.3 ITA,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Eu,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TZ, MZ, MY, LB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n.3</a:t>
                      </a:r>
                    </a:p>
                    <a:p>
                      <a:pPr algn="l" fontAlgn="ctr"/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lang="it-IT" sz="27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 </a:t>
                      </a:r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Progetti presentati (nell'anno) </a:t>
                      </a:r>
                      <a:r>
                        <a:rPr lang="it-IT" sz="240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dis</a:t>
                      </a:r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 per Area </a:t>
                      </a:r>
                      <a:endParaRPr lang="it-IT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667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66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/>
          </p:nvPr>
        </p:nvGraphicFramePr>
        <p:xfrm>
          <a:off x="684770" y="849573"/>
          <a:ext cx="7886700" cy="421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870046" y="59027"/>
          <a:ext cx="7932761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101">
                  <a:extLst>
                    <a:ext uri="{9D8B030D-6E8A-4147-A177-3AD203B41FA5}">
                      <a16:colId xmlns:a16="http://schemas.microsoft.com/office/drawing/2014/main" xmlns="" val="1833103560"/>
                    </a:ext>
                  </a:extLst>
                </a:gridCol>
                <a:gridCol w="7103660">
                  <a:extLst>
                    <a:ext uri="{9D8B030D-6E8A-4147-A177-3AD203B41FA5}">
                      <a16:colId xmlns:a16="http://schemas.microsoft.com/office/drawing/2014/main" xmlns="" val="13943708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KPI 1.3 ITA,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n.7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 di successo (progetti approvati rispetto a progetti presentati nell'anno) riferita agli </a:t>
                      </a:r>
                      <a:r>
                        <a:rPr lang="it-IT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importi</a:t>
                      </a:r>
                      <a:endParaRPr lang="it-IT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87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9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/>
          </p:nvPr>
        </p:nvGraphicFramePr>
        <p:xfrm>
          <a:off x="870045" y="1299950"/>
          <a:ext cx="7932761" cy="34801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3190">
                  <a:extLst>
                    <a:ext uri="{9D8B030D-6E8A-4147-A177-3AD203B41FA5}">
                      <a16:colId xmlns:a16="http://schemas.microsoft.com/office/drawing/2014/main" xmlns="" val="2191820489"/>
                    </a:ext>
                  </a:extLst>
                </a:gridCol>
                <a:gridCol w="2077629">
                  <a:extLst>
                    <a:ext uri="{9D8B030D-6E8A-4147-A177-3AD203B41FA5}">
                      <a16:colId xmlns:a16="http://schemas.microsoft.com/office/drawing/2014/main" xmlns="" val="2356299757"/>
                    </a:ext>
                  </a:extLst>
                </a:gridCol>
                <a:gridCol w="1463783">
                  <a:extLst>
                    <a:ext uri="{9D8B030D-6E8A-4147-A177-3AD203B41FA5}">
                      <a16:colId xmlns:a16="http://schemas.microsoft.com/office/drawing/2014/main" xmlns="" val="2972413727"/>
                    </a:ext>
                  </a:extLst>
                </a:gridCol>
                <a:gridCol w="2408159">
                  <a:extLst>
                    <a:ext uri="{9D8B030D-6E8A-4147-A177-3AD203B41FA5}">
                      <a16:colId xmlns:a16="http://schemas.microsoft.com/office/drawing/2014/main" xmlns="" val="1662373901"/>
                    </a:ext>
                  </a:extLst>
                </a:gridCol>
              </a:tblGrid>
              <a:tr h="11136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u="none" strike="noStrike" dirty="0">
                          <a:effectLst/>
                          <a:latin typeface="+mn-lt"/>
                        </a:rPr>
                        <a:t>ANNO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u="none" strike="noStrike" dirty="0">
                          <a:effectLst/>
                          <a:latin typeface="+mn-lt"/>
                        </a:rPr>
                        <a:t>TOTALE PRESENTATO 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u="none" strike="noStrike" dirty="0">
                          <a:effectLst/>
                          <a:latin typeface="+mn-lt"/>
                        </a:rPr>
                        <a:t>% </a:t>
                      </a:r>
                      <a:r>
                        <a:rPr lang="it-IT" sz="1800" b="1" u="none" strike="noStrike" dirty="0" smtClean="0">
                          <a:effectLst/>
                          <a:latin typeface="+mn-lt"/>
                        </a:rPr>
                        <a:t>successo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VALORE</a:t>
                      </a:r>
                      <a:r>
                        <a:rPr lang="it-IT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APPROVATO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3137964"/>
                  </a:ext>
                </a:extLst>
              </a:tr>
              <a:tr h="591630"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544859720"/>
                  </a:ext>
                </a:extLst>
              </a:tr>
              <a:tr h="59163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effectLst/>
                          <a:latin typeface="+mn-lt"/>
                        </a:rPr>
                        <a:t>2019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effectLst/>
                          <a:latin typeface="+mn-lt"/>
                        </a:rPr>
                        <a:t>        5.211.885,10   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effectLst/>
                          <a:latin typeface="+mn-lt"/>
                        </a:rPr>
                        <a:t>      3.726.070,15   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202688669"/>
                  </a:ext>
                </a:extLst>
              </a:tr>
              <a:tr h="59163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effectLst/>
                          <a:latin typeface="+mn-lt"/>
                        </a:rPr>
                        <a:t>2020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effectLst/>
                          <a:latin typeface="+mn-lt"/>
                        </a:rPr>
                        <a:t>        6.495.793,51   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effectLst/>
                          <a:latin typeface="+mn-lt"/>
                        </a:rPr>
                        <a:t>52%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effectLst/>
                          <a:latin typeface="+mn-lt"/>
                        </a:rPr>
                        <a:t>      3.346.357,58   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6321947"/>
                  </a:ext>
                </a:extLst>
              </a:tr>
              <a:tr h="59163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it-IT" sz="15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     20.869.302,33   </a:t>
                      </a:r>
                      <a:endParaRPr lang="it-IT" sz="15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it-IT" sz="15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     4.268.702,40   </a:t>
                      </a:r>
                      <a:endParaRPr lang="it-IT" sz="15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5877868"/>
                  </a:ext>
                </a:extLst>
              </a:tr>
            </a:tbl>
          </a:graphicData>
        </a:graphic>
      </p:graphicFrame>
      <p:sp>
        <p:nvSpPr>
          <p:cNvPr id="3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870046" y="59027"/>
          <a:ext cx="7932761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743">
                  <a:extLst>
                    <a:ext uri="{9D8B030D-6E8A-4147-A177-3AD203B41FA5}">
                      <a16:colId xmlns:a16="http://schemas.microsoft.com/office/drawing/2014/main" xmlns="" val="1833103560"/>
                    </a:ext>
                  </a:extLst>
                </a:gridCol>
                <a:gridCol w="7206018">
                  <a:extLst>
                    <a:ext uri="{9D8B030D-6E8A-4147-A177-3AD203B41FA5}">
                      <a16:colId xmlns:a16="http://schemas.microsoft.com/office/drawing/2014/main" xmlns="" val="13943708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KPI 1.3 ITA,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n.7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 di successo (progetti approvati rispetto a progetti presentati nell'anno) riferita agli </a:t>
                      </a:r>
                      <a:r>
                        <a:rPr lang="it-IT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importi</a:t>
                      </a:r>
                      <a:endParaRPr lang="it-IT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87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4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1" y="1"/>
            <a:ext cx="684770" cy="5143499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770" y="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QUADRO riassuntivo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654" t="29347" r="9190" b="38980"/>
          <a:stretch/>
        </p:blipFill>
        <p:spPr>
          <a:xfrm>
            <a:off x="1" y="1864895"/>
            <a:ext cx="9172628" cy="1852863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2" y="195907"/>
            <a:ext cx="432486" cy="3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/>
          </p:nvPr>
        </p:nvGraphicFramePr>
        <p:xfrm>
          <a:off x="1053968" y="1265498"/>
          <a:ext cx="7774806" cy="3489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2203">
                  <a:extLst>
                    <a:ext uri="{9D8B030D-6E8A-4147-A177-3AD203B41FA5}">
                      <a16:colId xmlns:a16="http://schemas.microsoft.com/office/drawing/2014/main" xmlns="" val="3903963642"/>
                    </a:ext>
                  </a:extLst>
                </a:gridCol>
                <a:gridCol w="1136176">
                  <a:extLst>
                    <a:ext uri="{9D8B030D-6E8A-4147-A177-3AD203B41FA5}">
                      <a16:colId xmlns:a16="http://schemas.microsoft.com/office/drawing/2014/main" xmlns="" val="1445717541"/>
                    </a:ext>
                  </a:extLst>
                </a:gridCol>
                <a:gridCol w="841004">
                  <a:extLst>
                    <a:ext uri="{9D8B030D-6E8A-4147-A177-3AD203B41FA5}">
                      <a16:colId xmlns:a16="http://schemas.microsoft.com/office/drawing/2014/main" xmlns="" val="1334712869"/>
                    </a:ext>
                  </a:extLst>
                </a:gridCol>
                <a:gridCol w="1060835">
                  <a:extLst>
                    <a:ext uri="{9D8B030D-6E8A-4147-A177-3AD203B41FA5}">
                      <a16:colId xmlns:a16="http://schemas.microsoft.com/office/drawing/2014/main" xmlns="" val="1163470117"/>
                    </a:ext>
                  </a:extLst>
                </a:gridCol>
                <a:gridCol w="739793">
                  <a:extLst>
                    <a:ext uri="{9D8B030D-6E8A-4147-A177-3AD203B41FA5}">
                      <a16:colId xmlns:a16="http://schemas.microsoft.com/office/drawing/2014/main" xmlns="" val="1198028704"/>
                    </a:ext>
                  </a:extLst>
                </a:gridCol>
                <a:gridCol w="1005002">
                  <a:extLst>
                    <a:ext uri="{9D8B030D-6E8A-4147-A177-3AD203B41FA5}">
                      <a16:colId xmlns:a16="http://schemas.microsoft.com/office/drawing/2014/main" xmlns="" val="1394648832"/>
                    </a:ext>
                  </a:extLst>
                </a:gridCol>
                <a:gridCol w="739793">
                  <a:extLst>
                    <a:ext uri="{9D8B030D-6E8A-4147-A177-3AD203B41FA5}">
                      <a16:colId xmlns:a16="http://schemas.microsoft.com/office/drawing/2014/main" xmlns="" val="2725584519"/>
                    </a:ext>
                  </a:extLst>
                </a:gridCol>
              </a:tblGrid>
              <a:tr h="1744635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>
                          <a:effectLst/>
                        </a:rPr>
                        <a:t>AREA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Totale approvato per Area 2019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Numero progetti approvati per area 2019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Totale approvato per Area 2020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Numero progetti approvati per area 2020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Totale approvato per Area 2021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Numero progetti approvati per area 2021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xmlns="" val="2104160911"/>
                  </a:ext>
                </a:extLst>
              </a:tr>
              <a:tr h="348927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Comunicazione Educazione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effectLst/>
                        </a:rPr>
                        <a:t>      922.662,00  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 dirty="0">
                          <a:effectLst/>
                        </a:rPr>
                        <a:t>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effectLst/>
                        </a:rPr>
                        <a:t>       208.072,46  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 dirty="0">
                          <a:effectLst/>
                        </a:rPr>
                        <a:t>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effectLst/>
                        </a:rPr>
                        <a:t>      448.334,00  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>
                          <a:effectLst/>
                        </a:rPr>
                        <a:t>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xmlns="" val="1951156188"/>
                  </a:ext>
                </a:extLst>
              </a:tr>
              <a:tr h="348927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Progetti Ambientali Italia-Europa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      233.282,00  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>
                          <a:effectLst/>
                        </a:rPr>
                        <a:t>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       367.311,00  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>
                          <a:effectLst/>
                        </a:rPr>
                        <a:t>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effectLst/>
                        </a:rPr>
                        <a:t>      310.021,05  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 dirty="0">
                          <a:effectLst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xmlns="" val="3832640356"/>
                  </a:ext>
                </a:extLst>
              </a:tr>
              <a:tr h="348927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Cooperazione Internazionale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   3.601.478,00  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>
                          <a:effectLst/>
                        </a:rPr>
                        <a:t>22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    3.618.478,34  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>
                          <a:effectLst/>
                        </a:rPr>
                        <a:t>23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   3.577.110,69  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 dirty="0">
                          <a:effectLst/>
                        </a:rPr>
                        <a:t>25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xmlns="" val="4231190607"/>
                  </a:ext>
                </a:extLst>
              </a:tr>
              <a:tr h="348927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OEA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                     -    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                      -    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        29.818,00  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 dirty="0">
                          <a:effectLst/>
                        </a:rPr>
                        <a:t>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xmlns="" val="4219452939"/>
                  </a:ext>
                </a:extLst>
              </a:tr>
              <a:tr h="348927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u="none" strike="noStrike" dirty="0">
                          <a:effectLst/>
                        </a:rPr>
                        <a:t>TOTALE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dirty="0">
                          <a:effectLst/>
                        </a:rPr>
                        <a:t>   4.757.422,00   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u="none" strike="noStrike" dirty="0">
                          <a:effectLst/>
                        </a:rPr>
                        <a:t>33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dirty="0">
                          <a:effectLst/>
                        </a:rPr>
                        <a:t>    4.193.861,80   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u="none" strike="noStrike" dirty="0">
                          <a:effectLst/>
                        </a:rPr>
                        <a:t>31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dirty="0">
                          <a:effectLst/>
                        </a:rPr>
                        <a:t>   4.365.283,74   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u="none" strike="noStrike" dirty="0">
                          <a:effectLst/>
                        </a:rPr>
                        <a:t>36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2063331"/>
                  </a:ext>
                </a:extLst>
              </a:tr>
            </a:tbl>
          </a:graphicData>
        </a:graphic>
      </p:graphicFrame>
      <p:sp>
        <p:nvSpPr>
          <p:cNvPr id="5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/>
          </p:nvPr>
        </p:nvGraphicFramePr>
        <p:xfrm>
          <a:off x="1053968" y="261209"/>
          <a:ext cx="7774806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480">
                  <a:extLst>
                    <a:ext uri="{9D8B030D-6E8A-4147-A177-3AD203B41FA5}">
                      <a16:colId xmlns:a16="http://schemas.microsoft.com/office/drawing/2014/main" xmlns="" val="691759171"/>
                    </a:ext>
                  </a:extLst>
                </a:gridCol>
                <a:gridCol w="6986326">
                  <a:extLst>
                    <a:ext uri="{9D8B030D-6E8A-4147-A177-3AD203B41FA5}">
                      <a16:colId xmlns:a16="http://schemas.microsoft.com/office/drawing/2014/main" xmlns="" val="199306130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KPI 1.3 ITA,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Eu,</a:t>
                      </a:r>
                      <a:r>
                        <a:rPr lang="it-IT" sz="9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pl-PL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TZ, MZ, MY, LB </a:t>
                      </a:r>
                      <a:r>
                        <a:rPr lang="it-IT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n. 4 E N. 6</a:t>
                      </a:r>
                      <a:endParaRPr lang="it-IT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t"/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Importo totale </a:t>
                      </a:r>
                      <a:r>
                        <a:rPr lang="it-IT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e</a:t>
                      </a:r>
                      <a:r>
                        <a:rPr lang="it-IT" sz="24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numero </a:t>
                      </a:r>
                      <a:r>
                        <a:rPr lang="it-IT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progetti </a:t>
                      </a:r>
                      <a:r>
                        <a:rPr lang="it-IT" sz="24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approvati nell'anno a prescindere dall'anno di presentazione</a:t>
                      </a:r>
                      <a:endParaRPr lang="it-IT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8419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0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443821"/>
              </p:ext>
            </p:extLst>
          </p:nvPr>
        </p:nvGraphicFramePr>
        <p:xfrm>
          <a:off x="1523197" y="323662"/>
          <a:ext cx="6504272" cy="4597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1"/>
          <p:cNvSpPr txBox="1"/>
          <p:nvPr/>
        </p:nvSpPr>
        <p:spPr>
          <a:xfrm>
            <a:off x="5665670" y="3393508"/>
            <a:ext cx="628049" cy="3753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 dirty="0"/>
              <a:t>17%</a:t>
            </a:r>
          </a:p>
        </p:txBody>
      </p:sp>
      <p:sp>
        <p:nvSpPr>
          <p:cNvPr id="9" name="CasellaDiTesto 1"/>
          <p:cNvSpPr txBox="1"/>
          <p:nvPr/>
        </p:nvSpPr>
        <p:spPr>
          <a:xfrm>
            <a:off x="3931920" y="3393508"/>
            <a:ext cx="628049" cy="3753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 dirty="0"/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699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187033" y="210064"/>
            <a:ext cx="746138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/>
              <a:t>GARE e SERVIZI 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/>
          </p:nvPr>
        </p:nvGraphicFramePr>
        <p:xfrm>
          <a:off x="1187034" y="973169"/>
          <a:ext cx="7461384" cy="3602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5811">
                  <a:extLst>
                    <a:ext uri="{9D8B030D-6E8A-4147-A177-3AD203B41FA5}">
                      <a16:colId xmlns:a16="http://schemas.microsoft.com/office/drawing/2014/main" xmlns="" val="1406792097"/>
                    </a:ext>
                  </a:extLst>
                </a:gridCol>
                <a:gridCol w="1198804">
                  <a:extLst>
                    <a:ext uri="{9D8B030D-6E8A-4147-A177-3AD203B41FA5}">
                      <a16:colId xmlns:a16="http://schemas.microsoft.com/office/drawing/2014/main" xmlns="" val="2543717406"/>
                    </a:ext>
                  </a:extLst>
                </a:gridCol>
                <a:gridCol w="1015869">
                  <a:extLst>
                    <a:ext uri="{9D8B030D-6E8A-4147-A177-3AD203B41FA5}">
                      <a16:colId xmlns:a16="http://schemas.microsoft.com/office/drawing/2014/main" xmlns="" val="1987610285"/>
                    </a:ext>
                  </a:extLst>
                </a:gridCol>
                <a:gridCol w="1245509">
                  <a:extLst>
                    <a:ext uri="{9D8B030D-6E8A-4147-A177-3AD203B41FA5}">
                      <a16:colId xmlns:a16="http://schemas.microsoft.com/office/drawing/2014/main" xmlns="" val="2312019782"/>
                    </a:ext>
                  </a:extLst>
                </a:gridCol>
                <a:gridCol w="1105391">
                  <a:extLst>
                    <a:ext uri="{9D8B030D-6E8A-4147-A177-3AD203B41FA5}">
                      <a16:colId xmlns:a16="http://schemas.microsoft.com/office/drawing/2014/main" xmlns="" val="575511028"/>
                    </a:ext>
                  </a:extLst>
                </a:gridCol>
              </a:tblGrid>
              <a:tr h="398990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2019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2020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2021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it-IT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838079938"/>
                  </a:ext>
                </a:extLst>
              </a:tr>
              <a:tr h="39899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EOI PRESENTATE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it-I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4205209775"/>
                  </a:ext>
                </a:extLst>
              </a:tr>
              <a:tr h="39899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EOI APPROVATE PER FULL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1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it-I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624974286"/>
                  </a:ext>
                </a:extLst>
              </a:tr>
              <a:tr h="39899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FULL APPROVATE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it-IT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4271509932"/>
                  </a:ext>
                </a:extLst>
              </a:tr>
              <a:tr h="398990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235607377"/>
                  </a:ext>
                </a:extLst>
              </a:tr>
              <a:tr h="39899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FULL PROPOSAL  DIRETTE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5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it-IT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182247594"/>
                  </a:ext>
                </a:extLst>
              </a:tr>
              <a:tr h="410324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effectLst/>
                          <a:latin typeface="+mn-lt"/>
                        </a:rPr>
                        <a:t>FULL APPROVATE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i="0" u="none" strike="noStrike" dirty="0">
                          <a:effectLst/>
                          <a:latin typeface="+mn-lt"/>
                        </a:rPr>
                        <a:t>7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i="0" u="none" strike="noStrike" dirty="0">
                          <a:effectLst/>
                          <a:latin typeface="+mn-lt"/>
                        </a:rPr>
                        <a:t>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i="0" u="none" strike="noStrike" dirty="0">
                          <a:effectLst/>
                          <a:latin typeface="+mn-lt"/>
                        </a:rPr>
                        <a:t>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4203013960"/>
                  </a:ext>
                </a:extLst>
              </a:tr>
              <a:tr h="39899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TOTALE </a:t>
                      </a:r>
                      <a:r>
                        <a:rPr lang="it-IT" sz="1400" b="1" u="none" strike="noStrike" dirty="0" smtClean="0">
                          <a:effectLst/>
                          <a:latin typeface="+mn-lt"/>
                        </a:rPr>
                        <a:t>COMMERCIALI </a:t>
                      </a:r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APPROVATI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it-IT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6517531"/>
                  </a:ext>
                </a:extLst>
              </a:tr>
              <a:tr h="39899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>
                          <a:effectLst/>
                          <a:latin typeface="+mn-lt"/>
                        </a:rPr>
                        <a:t>AMMONTARE IN EURO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        435.606,27  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   164.800,00  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         </a:t>
                      </a:r>
                      <a:r>
                        <a:rPr lang="it-IT" sz="1400" b="1" u="none" strike="noStrike" dirty="0" smtClean="0">
                          <a:effectLst/>
                          <a:latin typeface="+mn-lt"/>
                        </a:rPr>
                        <a:t>325.805,00  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     16.000,00   </a:t>
                      </a:r>
                      <a:endParaRPr lang="it-IT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775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1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BILANCIO 2021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91623" y="2016064"/>
            <a:ext cx="4214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2400" dirty="0">
                <a:solidFill>
                  <a:srgbClr val="FF0000"/>
                </a:solidFill>
              </a:rPr>
              <a:t>A</a:t>
            </a:r>
            <a:r>
              <a:rPr lang="it-IT" sz="2400" dirty="0" smtClean="0">
                <a:solidFill>
                  <a:srgbClr val="FF0000"/>
                </a:solidFill>
              </a:rPr>
              <a:t>NALISI DEL BILANCIO </a:t>
            </a:r>
            <a:endParaRPr lang="it-IT" sz="2400" dirty="0">
              <a:solidFill>
                <a:srgbClr val="FF0000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2800" dirty="0" smtClean="0">
                <a:solidFill>
                  <a:srgbClr val="FF0000"/>
                </a:solidFill>
              </a:rPr>
              <a:t>2021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825" y="140439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xmlns="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679550"/>
              </p:ext>
            </p:extLst>
          </p:nvPr>
        </p:nvGraphicFramePr>
        <p:xfrm>
          <a:off x="1057189" y="952499"/>
          <a:ext cx="7619999" cy="3937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152525" y="171450"/>
            <a:ext cx="7524750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KPI: </a:t>
            </a:r>
            <a:r>
              <a:rPr lang="it-IT" sz="1400" dirty="0" smtClean="0"/>
              <a:t>L’organizzazione mantiene o accresce la sostenibilità economica e finanziaria rispetto al 2018</a:t>
            </a:r>
            <a:endParaRPr lang="it-IT" sz="1400" dirty="0"/>
          </a:p>
        </p:txBody>
      </p:sp>
      <p:sp>
        <p:nvSpPr>
          <p:cNvPr id="5" name="Ovale 4"/>
          <p:cNvSpPr/>
          <p:nvPr/>
        </p:nvSpPr>
        <p:spPr>
          <a:xfrm>
            <a:off x="6591387" y="1485900"/>
            <a:ext cx="2085888" cy="885826"/>
          </a:xfrm>
          <a:prstGeom prst="ellipse">
            <a:avLst/>
          </a:prstGeom>
          <a:noFill/>
          <a:ln w="22225" cmpd="dbl"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PIANO STRATEGICO 2019 -2023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879510"/>
              </p:ext>
            </p:extLst>
          </p:nvPr>
        </p:nvGraphicFramePr>
        <p:xfrm>
          <a:off x="1191624" y="201285"/>
          <a:ext cx="7704726" cy="4715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8688">
                  <a:extLst>
                    <a:ext uri="{9D8B030D-6E8A-4147-A177-3AD203B41FA5}">
                      <a16:colId xmlns:a16="http://schemas.microsoft.com/office/drawing/2014/main" xmlns="" val="3045082009"/>
                    </a:ext>
                  </a:extLst>
                </a:gridCol>
                <a:gridCol w="6066038">
                  <a:extLst>
                    <a:ext uri="{9D8B030D-6E8A-4147-A177-3AD203B41FA5}">
                      <a16:colId xmlns:a16="http://schemas.microsoft.com/office/drawing/2014/main" xmlns="" val="1342420656"/>
                    </a:ext>
                  </a:extLst>
                </a:gridCol>
              </a:tblGrid>
              <a:tr h="257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Ambito di intervento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Obiettivo strategico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11481696"/>
                  </a:ext>
                </a:extLst>
              </a:tr>
              <a:tr h="796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Strategie, azioni </a:t>
                      </a:r>
                      <a:r>
                        <a:rPr lang="it-IT" sz="1200" dirty="0">
                          <a:effectLst/>
                        </a:rPr>
                        <a:t>e coerenza con gli Obiettivi dello sviluppo sostenibile (</a:t>
                      </a:r>
                      <a:r>
                        <a:rPr lang="it-IT" sz="1200" dirty="0" err="1">
                          <a:effectLst/>
                        </a:rPr>
                        <a:t>SDGs</a:t>
                      </a:r>
                      <a:r>
                        <a:rPr lang="it-IT" sz="1200" dirty="0">
                          <a:effectLst/>
                        </a:rPr>
                        <a:t>)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Mantenere al centro dell'impegno di Istituto Oikos i quattro Settori di Intervento che hanno caratterizzato fino a oggi il nostro operato: </a:t>
                      </a:r>
                      <a:r>
                        <a:rPr lang="it-IT" sz="1400" cap="all" dirty="0">
                          <a:effectLst/>
                        </a:rPr>
                        <a:t>Biodiversità, Acqua, Comunità sostenibili, Clima ed energia.</a:t>
                      </a:r>
                      <a:r>
                        <a:rPr lang="it-IT" sz="1400" dirty="0">
                          <a:effectLst/>
                        </a:rPr>
                        <a:t> 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31746875"/>
                  </a:ext>
                </a:extLst>
              </a:tr>
              <a:tr h="527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Temi trasversali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LAVORARE IN RETE: rafforzare, ampliare e </a:t>
                      </a:r>
                      <a:r>
                        <a:rPr lang="it-IT" sz="1400" dirty="0" smtClean="0">
                          <a:effectLst/>
                        </a:rPr>
                        <a:t>qualificare </a:t>
                      </a:r>
                      <a:r>
                        <a:rPr lang="it-IT" sz="1400" dirty="0">
                          <a:effectLst/>
                        </a:rPr>
                        <a:t>la rete dei partner e di soggetti presso i quali accreditare l’organizzazione.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7251548"/>
                  </a:ext>
                </a:extLst>
              </a:tr>
              <a:tr h="257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CAPACITY DEVELOPMENT PER LA SOSTENIBILITÀ AMBIENTALE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87872170"/>
                  </a:ext>
                </a:extLst>
              </a:tr>
              <a:tr h="257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DONNE E GRUPPI SVANTAGGIATI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82325113"/>
                  </a:ext>
                </a:extLst>
              </a:tr>
              <a:tr h="1335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Prospettive di sviluppo nei Paesi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Continuare a operare nei Paesi dove siamo presenti con programmi di lungo termine, mettendo a pieno frutto capacità progettuale, sistema di relazioni e competenze tecnico-scientifiche per aumentare la rilevanza, efficacia ed efficienza dei nostri approcci, metodi e interventi, promuovendone la replicabilità.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99664090"/>
                  </a:ext>
                </a:extLst>
              </a:tr>
              <a:tr h="1065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Comunicare Oikos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Rafforzare l’identità di Oikos in modo da rendere il brand distintivo, riconoscibile e qualificato a livello nazionale e internazionale e aumentare la visibilità esterna per raggiungere un maggior numero di destinatari e migliorare le relazioni di interscambio con i target di riferimento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52926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3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xmlns="" id="{00000000-0008-0000-0500-0000D5451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695608"/>
              </p:ext>
            </p:extLst>
          </p:nvPr>
        </p:nvGraphicFramePr>
        <p:xfrm>
          <a:off x="1198245" y="85725"/>
          <a:ext cx="7345680" cy="497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567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280175"/>
              </p:ext>
            </p:extLst>
          </p:nvPr>
        </p:nvGraphicFramePr>
        <p:xfrm>
          <a:off x="1057189" y="74743"/>
          <a:ext cx="7696286" cy="4544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313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421586"/>
              </p:ext>
            </p:extLst>
          </p:nvPr>
        </p:nvGraphicFramePr>
        <p:xfrm>
          <a:off x="1057189" y="352424"/>
          <a:ext cx="7639136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37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6267483"/>
              </p:ext>
            </p:extLst>
          </p:nvPr>
        </p:nvGraphicFramePr>
        <p:xfrm>
          <a:off x="1057189" y="1"/>
          <a:ext cx="7767833" cy="499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80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979832"/>
              </p:ext>
            </p:extLst>
          </p:nvPr>
        </p:nvGraphicFramePr>
        <p:xfrm>
          <a:off x="1504951" y="261209"/>
          <a:ext cx="6877050" cy="427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po 4"/>
          <p:cNvGrpSpPr/>
          <p:nvPr/>
        </p:nvGrpSpPr>
        <p:grpSpPr>
          <a:xfrm>
            <a:off x="6101845" y="2504164"/>
            <a:ext cx="2085109" cy="775855"/>
            <a:chOff x="6102927" y="2583557"/>
            <a:chExt cx="2085109" cy="775855"/>
          </a:xfrm>
        </p:grpSpPr>
        <p:sp>
          <p:nvSpPr>
            <p:cNvPr id="2" name="Rettangolo arrotondato 1"/>
            <p:cNvSpPr/>
            <p:nvPr/>
          </p:nvSpPr>
          <p:spPr>
            <a:xfrm>
              <a:off x="6102927" y="2583557"/>
              <a:ext cx="2085109" cy="77585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6302496" y="2648318"/>
              <a:ext cx="1884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20% soglia per molte agenzie per partecipare a grandi bandi emergenza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26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467038"/>
              </p:ext>
            </p:extLst>
          </p:nvPr>
        </p:nvGraphicFramePr>
        <p:xfrm>
          <a:off x="1057189" y="145473"/>
          <a:ext cx="7594975" cy="4827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7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81284"/>
              </p:ext>
            </p:extLst>
          </p:nvPr>
        </p:nvGraphicFramePr>
        <p:xfrm>
          <a:off x="1222310" y="116959"/>
          <a:ext cx="7241205" cy="459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85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250330"/>
              </p:ext>
            </p:extLst>
          </p:nvPr>
        </p:nvGraphicFramePr>
        <p:xfrm>
          <a:off x="1176793" y="261209"/>
          <a:ext cx="7696863" cy="4676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668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666" y="1617644"/>
            <a:ext cx="7243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CONCLUSIONI</a:t>
            </a:r>
          </a:p>
          <a:p>
            <a:r>
              <a:rPr lang="en-US" sz="28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Cosa ci </a:t>
            </a:r>
            <a:r>
              <a:rPr lang="en-US" sz="2800" b="1" dirty="0" err="1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aspettiamo</a:t>
            </a:r>
            <a:r>
              <a:rPr lang="en-US" sz="28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en-US" sz="2800" b="1" dirty="0" err="1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8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2021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57189" y="340775"/>
            <a:ext cx="536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Dove eravamo….</a:t>
            </a:r>
            <a:endParaRPr lang="it-IT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6"/>
          <p:cNvSpPr txBox="1"/>
          <p:nvPr/>
        </p:nvSpPr>
        <p:spPr>
          <a:xfrm rot="16200000">
            <a:off x="-1939324" y="2544013"/>
            <a:ext cx="4166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>
              <a:solidFill>
                <a:schemeClr val="bg1"/>
              </a:solidFill>
            </a:endParaRPr>
          </a:p>
          <a:p>
            <a:pPr algn="r"/>
            <a:endParaRPr lang="en-US" sz="2000" dirty="0" smtClean="0">
              <a:solidFill>
                <a:schemeClr val="bg1"/>
              </a:solidFill>
            </a:endParaRPr>
          </a:p>
          <a:p>
            <a:pPr algn="r"/>
            <a:r>
              <a:rPr lang="en-US" sz="2000" dirty="0" err="1" smtClean="0">
                <a:solidFill>
                  <a:schemeClr val="bg1"/>
                </a:solidFill>
              </a:rPr>
              <a:t>Azioni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prioritarie</a:t>
            </a:r>
            <a:r>
              <a:rPr lang="en-US" sz="2000" dirty="0" smtClean="0">
                <a:solidFill>
                  <a:schemeClr val="bg1"/>
                </a:solidFill>
              </a:rPr>
              <a:t> 2021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76698" y="116469"/>
            <a:ext cx="7110579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it-IT" sz="1400" dirty="0" smtClean="0">
                <a:solidFill>
                  <a:prstClr val="black"/>
                </a:solidFill>
              </a:rPr>
              <a:t>In </a:t>
            </a:r>
            <a:r>
              <a:rPr lang="it-IT" sz="1400" b="1" dirty="0" smtClean="0">
                <a:solidFill>
                  <a:srgbClr val="00B050"/>
                </a:solidFill>
              </a:rPr>
              <a:t>verde </a:t>
            </a:r>
            <a:r>
              <a:rPr lang="it-IT" sz="1400" dirty="0" smtClean="0">
                <a:solidFill>
                  <a:prstClr val="black"/>
                </a:solidFill>
              </a:rPr>
              <a:t>le azioni realizzate </a:t>
            </a:r>
          </a:p>
          <a:p>
            <a:pPr defTabSz="914400"/>
            <a:endParaRPr lang="it-IT" sz="1400" dirty="0">
              <a:solidFill>
                <a:prstClr val="black"/>
              </a:solidFill>
            </a:endParaRPr>
          </a:p>
          <a:p>
            <a:pPr defTabSz="914400"/>
            <a:r>
              <a:rPr lang="it-IT" sz="1400" b="1" dirty="0" smtClean="0">
                <a:solidFill>
                  <a:prstClr val="black"/>
                </a:solidFill>
              </a:rPr>
              <a:t>Rafforzamento del sistema di monitoraggio e valutazione</a:t>
            </a:r>
          </a:p>
          <a:p>
            <a:pPr marL="285750" indent="-285750" defTabSz="914400">
              <a:buFontTx/>
              <a:buChar char="-"/>
            </a:pPr>
            <a:r>
              <a:rPr lang="it-IT" sz="1400" dirty="0" smtClean="0">
                <a:solidFill>
                  <a:srgbClr val="00B050"/>
                </a:solidFill>
              </a:rPr>
              <a:t>Definizione dei Target dell’organizzazione</a:t>
            </a:r>
          </a:p>
          <a:p>
            <a:pPr marL="285750" indent="-285750" defTabSz="914400">
              <a:buFontTx/>
              <a:buChar char="-"/>
            </a:pPr>
            <a:r>
              <a:rPr lang="it-IT" sz="1400" dirty="0" smtClean="0">
                <a:solidFill>
                  <a:srgbClr val="00B050"/>
                </a:solidFill>
              </a:rPr>
              <a:t>Piano operativo e Piano Strategico con standardizzazione degli indicatori di output, </a:t>
            </a:r>
            <a:r>
              <a:rPr lang="it-IT" sz="1400" dirty="0" err="1" smtClean="0">
                <a:solidFill>
                  <a:srgbClr val="00B050"/>
                </a:solidFill>
              </a:rPr>
              <a:t>outcome</a:t>
            </a:r>
            <a:r>
              <a:rPr lang="it-IT" sz="1400" dirty="0" smtClean="0">
                <a:solidFill>
                  <a:srgbClr val="00B050"/>
                </a:solidFill>
              </a:rPr>
              <a:t> e impatto</a:t>
            </a:r>
          </a:p>
          <a:p>
            <a:pPr defTabSz="914400"/>
            <a:endParaRPr lang="it-IT" sz="1400" dirty="0" smtClean="0">
              <a:solidFill>
                <a:prstClr val="black"/>
              </a:solidFill>
            </a:endParaRPr>
          </a:p>
          <a:p>
            <a:pPr defTabSz="914400"/>
            <a:r>
              <a:rPr lang="it-IT" sz="1400" b="1" dirty="0" smtClean="0">
                <a:solidFill>
                  <a:prstClr val="black"/>
                </a:solidFill>
              </a:rPr>
              <a:t>Riconoscimenti/accreditamenti</a:t>
            </a:r>
          </a:p>
          <a:p>
            <a:pPr defTabSz="914400"/>
            <a:r>
              <a:rPr lang="it-IT" sz="1400" dirty="0" smtClean="0">
                <a:solidFill>
                  <a:prstClr val="black"/>
                </a:solidFill>
              </a:rPr>
              <a:t>-      </a:t>
            </a:r>
            <a:r>
              <a:rPr lang="it-IT" sz="1400" dirty="0" smtClean="0">
                <a:solidFill>
                  <a:srgbClr val="00B050"/>
                </a:solidFill>
              </a:rPr>
              <a:t>Riconoscimento ministero ambiente</a:t>
            </a:r>
          </a:p>
          <a:p>
            <a:pPr marL="285750" indent="-285750" defTabSz="914400">
              <a:buFontTx/>
              <a:buChar char="-"/>
            </a:pPr>
            <a:r>
              <a:rPr lang="it-IT" sz="1400" dirty="0" smtClean="0">
                <a:solidFill>
                  <a:prstClr val="black"/>
                </a:solidFill>
              </a:rPr>
              <a:t>Accreditamento ECHO e </a:t>
            </a:r>
            <a:r>
              <a:rPr lang="it-IT" sz="1400" dirty="0" smtClean="0">
                <a:solidFill>
                  <a:srgbClr val="00B050"/>
                </a:solidFill>
              </a:rPr>
              <a:t>UNFCC</a:t>
            </a:r>
          </a:p>
          <a:p>
            <a:pPr defTabSz="914400"/>
            <a:endParaRPr lang="it-IT" sz="1400" dirty="0" smtClean="0">
              <a:solidFill>
                <a:prstClr val="black"/>
              </a:solidFill>
            </a:endParaRPr>
          </a:p>
          <a:p>
            <a:pPr defTabSz="914400"/>
            <a:r>
              <a:rPr lang="it-IT" sz="1400" b="1" dirty="0" smtClean="0"/>
              <a:t>Procedure e </a:t>
            </a:r>
            <a:r>
              <a:rPr lang="it-IT" sz="1400" b="1" dirty="0" err="1" smtClean="0"/>
              <a:t>policies</a:t>
            </a:r>
            <a:r>
              <a:rPr lang="it-IT" sz="1400" b="1" dirty="0" smtClean="0"/>
              <a:t> </a:t>
            </a:r>
          </a:p>
          <a:p>
            <a:pPr marL="285750" indent="-285750" defTabSz="914400">
              <a:buFontTx/>
              <a:buChar char="-"/>
            </a:pPr>
            <a:r>
              <a:rPr lang="it-IT" sz="1400" dirty="0" smtClean="0">
                <a:solidFill>
                  <a:srgbClr val="00B050"/>
                </a:solidFill>
              </a:rPr>
              <a:t>Completamento pacchetto procedurale </a:t>
            </a:r>
            <a:r>
              <a:rPr lang="it-IT" sz="1400" dirty="0" smtClean="0"/>
              <a:t>(M&amp;E, </a:t>
            </a:r>
            <a:r>
              <a:rPr lang="it-IT" sz="1400" dirty="0" smtClean="0">
                <a:solidFill>
                  <a:srgbClr val="00B050"/>
                </a:solidFill>
              </a:rPr>
              <a:t>Sostenibilità interna, altro…)</a:t>
            </a:r>
          </a:p>
          <a:p>
            <a:pPr marL="285750" indent="-285750" defTabSz="914400">
              <a:buFontTx/>
              <a:buChar char="-"/>
            </a:pPr>
            <a:r>
              <a:rPr lang="it-IT" sz="1400" dirty="0" smtClean="0">
                <a:solidFill>
                  <a:srgbClr val="00B050"/>
                </a:solidFill>
              </a:rPr>
              <a:t>Aggiornamento e diffusione tra lo staff delle procedure e </a:t>
            </a:r>
            <a:r>
              <a:rPr lang="it-IT" sz="1400" dirty="0" err="1" smtClean="0">
                <a:solidFill>
                  <a:srgbClr val="00B050"/>
                </a:solidFill>
              </a:rPr>
              <a:t>policies</a:t>
            </a:r>
            <a:endParaRPr lang="it-IT" sz="1400" dirty="0" smtClean="0">
              <a:solidFill>
                <a:srgbClr val="00B050"/>
              </a:solidFill>
            </a:endParaRPr>
          </a:p>
          <a:p>
            <a:pPr marL="285750" indent="-285750" defTabSz="914400">
              <a:buFontTx/>
              <a:buChar char="-"/>
            </a:pPr>
            <a:r>
              <a:rPr lang="it-IT" sz="1400" dirty="0" smtClean="0">
                <a:solidFill>
                  <a:srgbClr val="00B050"/>
                </a:solidFill>
              </a:rPr>
              <a:t>Attivazione del sistema di Audit interno </a:t>
            </a:r>
          </a:p>
          <a:p>
            <a:pPr defTabSz="914400"/>
            <a:endParaRPr lang="it-IT" sz="1400" dirty="0" smtClean="0"/>
          </a:p>
          <a:p>
            <a:pPr defTabSz="914400"/>
            <a:r>
              <a:rPr lang="it-IT" sz="1400" b="1" dirty="0" smtClean="0"/>
              <a:t>Rafforzamenti sedi locali in Italia</a:t>
            </a:r>
          </a:p>
          <a:p>
            <a:pPr marL="285750" indent="-285750" defTabSz="914400">
              <a:buFontTx/>
              <a:buChar char="-"/>
            </a:pPr>
            <a:r>
              <a:rPr lang="it-IT" sz="1400" dirty="0" smtClean="0">
                <a:solidFill>
                  <a:srgbClr val="00B050"/>
                </a:solidFill>
              </a:rPr>
              <a:t>Definizione del regolamento</a:t>
            </a:r>
          </a:p>
          <a:p>
            <a:pPr marL="285750" indent="-285750" defTabSz="914400">
              <a:buFontTx/>
              <a:buChar char="-"/>
            </a:pPr>
            <a:r>
              <a:rPr lang="it-IT" sz="1400" dirty="0" smtClean="0"/>
              <a:t>Messa in atto di meccanismo di rafforzamento e coordinamento </a:t>
            </a:r>
            <a:r>
              <a:rPr lang="it-IT" sz="1400" dirty="0" smtClean="0">
                <a:solidFill>
                  <a:srgbClr val="00B050"/>
                </a:solidFill>
              </a:rPr>
              <a:t>(on </a:t>
            </a:r>
            <a:r>
              <a:rPr lang="it-IT" sz="1400" dirty="0" err="1" smtClean="0">
                <a:solidFill>
                  <a:srgbClr val="00B050"/>
                </a:solidFill>
              </a:rPr>
              <a:t>going</a:t>
            </a:r>
            <a:r>
              <a:rPr lang="it-IT" sz="1400" dirty="0" smtClean="0">
                <a:solidFill>
                  <a:srgbClr val="00B050"/>
                </a:solidFill>
              </a:rPr>
              <a:t>)</a:t>
            </a:r>
          </a:p>
          <a:p>
            <a:pPr marL="285750" indent="-285750" defTabSz="914400">
              <a:buFontTx/>
              <a:buChar char="-"/>
            </a:pPr>
            <a:endParaRPr lang="it-IT" sz="1400" dirty="0" smtClean="0"/>
          </a:p>
          <a:p>
            <a:pPr marL="285750" indent="-285750" defTabSz="914400">
              <a:buFontTx/>
              <a:buChar char="-"/>
            </a:pPr>
            <a:endParaRPr lang="it-IT" sz="1400" b="1" dirty="0" smtClean="0"/>
          </a:p>
          <a:p>
            <a:pPr defTabSz="914400"/>
            <a:endParaRPr lang="it-IT" sz="1400" dirty="0" smtClean="0">
              <a:solidFill>
                <a:prstClr val="black"/>
              </a:solidFill>
            </a:endParaRPr>
          </a:p>
          <a:p>
            <a:pPr defTabSz="914400"/>
            <a:endParaRPr lang="it-IT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939324" y="2544013"/>
            <a:ext cx="4166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>
              <a:solidFill>
                <a:schemeClr val="bg1"/>
              </a:solidFill>
            </a:endParaRPr>
          </a:p>
          <a:p>
            <a:pPr algn="r"/>
            <a:endParaRPr lang="en-US" sz="2000" dirty="0" smtClean="0">
              <a:solidFill>
                <a:schemeClr val="bg1"/>
              </a:solidFill>
            </a:endParaRPr>
          </a:p>
          <a:p>
            <a:pPr algn="r"/>
            <a:r>
              <a:rPr lang="en-US" sz="2000" dirty="0" err="1" smtClean="0">
                <a:solidFill>
                  <a:schemeClr val="bg1"/>
                </a:solidFill>
              </a:rPr>
              <a:t>Azioni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prioritarie</a:t>
            </a:r>
            <a:r>
              <a:rPr lang="en-US" sz="2000" dirty="0" smtClean="0">
                <a:solidFill>
                  <a:schemeClr val="bg1"/>
                </a:solidFill>
              </a:rPr>
              <a:t> 2021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76698" y="4365890"/>
            <a:ext cx="7669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Tranne il riconoscimento ad ECHO, tutte le attività previste sono state realizzate o ampiamente avviate. Nonostante Oikos abbia tutte le caratteristiche  si è deciso di rimandare l’accreditamento ad ECHO quando ci saranno opportunità concrete</a:t>
            </a:r>
            <a:r>
              <a:rPr lang="it-IT" sz="1600" b="1" dirty="0" smtClean="0"/>
              <a:t>.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5264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PIANO STRATEGICO 2019 -2023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218780"/>
              </p:ext>
            </p:extLst>
          </p:nvPr>
        </p:nvGraphicFramePr>
        <p:xfrm>
          <a:off x="1108075" y="139645"/>
          <a:ext cx="7397750" cy="4834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3406">
                  <a:extLst>
                    <a:ext uri="{9D8B030D-6E8A-4147-A177-3AD203B41FA5}">
                      <a16:colId xmlns:a16="http://schemas.microsoft.com/office/drawing/2014/main" xmlns="" val="3952030456"/>
                    </a:ext>
                  </a:extLst>
                </a:gridCol>
                <a:gridCol w="5094344">
                  <a:extLst>
                    <a:ext uri="{9D8B030D-6E8A-4147-A177-3AD203B41FA5}">
                      <a16:colId xmlns:a16="http://schemas.microsoft.com/office/drawing/2014/main" xmlns="" val="2173855061"/>
                    </a:ext>
                  </a:extLst>
                </a:gridCol>
              </a:tblGrid>
              <a:tr h="325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Ambito di intervento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Obiettivo strategico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33090264"/>
                  </a:ext>
                </a:extLst>
              </a:tr>
              <a:tr h="1007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Coerenza con le procedure interne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Messa in atto di una metodologia di lavoro coerente e condivisa da tutta la struttura. Adeguamento della macchina operativa ai protocolli definiti in linea con gli standard richiesti dalle Agenzie internazionali e le leggi italiane.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9125556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Armonizzazione dei processi di programmazione e progettazione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Miglioramento dei processi di pianificazione , scrittura e gestione dei progetti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03039392"/>
                  </a:ext>
                </a:extLst>
              </a:tr>
              <a:tr h="1007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Circolazione di buone pratiche, controllo qualità, monitoraggio e valutazione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Sistematica capitalizzazione, perfezionamento e diffusione interna delle nostre migliori pratiche e dei processi di controllo di qualità , monitoraggio e valutazione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94555226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Valorizzazione del capitale umano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Promuovere la crescita professionale e umana del proprio personale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46810780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Fonti di finanziamento e utilizzo delle risorse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Garantire la stabilità economica dell’organizzazione, ottimizzando l’utilizzo delle risorse economiche e differenziando le fonti di finanziamento.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75768301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Sostenibilità economico finanziaria e valori di bilancio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Dare solidità al bilancio di Istituto Oikos, mantenendo costante il monitoraggio e controllo sull’ottimizzazione dell’uso delle risorse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7256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3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62A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666" y="1617644"/>
            <a:ext cx="7243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CONCLUSIONI</a:t>
            </a:r>
          </a:p>
          <a:p>
            <a:r>
              <a:rPr lang="en-US" sz="28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Cosa ci </a:t>
            </a:r>
            <a:r>
              <a:rPr lang="en-US" sz="2800" b="1" dirty="0" err="1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aspettiamo</a:t>
            </a:r>
            <a:r>
              <a:rPr lang="en-US" sz="28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en-US" sz="2800" b="1" dirty="0" err="1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8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  <a:endParaRPr lang="en-US" sz="2800" b="1" dirty="0">
              <a:solidFill>
                <a:srgbClr val="EF413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6"/>
          <p:cNvSpPr txBox="1"/>
          <p:nvPr/>
        </p:nvSpPr>
        <p:spPr>
          <a:xfrm rot="16200000">
            <a:off x="-1939324" y="2544013"/>
            <a:ext cx="4166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>
              <a:solidFill>
                <a:schemeClr val="bg1"/>
              </a:solidFill>
            </a:endParaRPr>
          </a:p>
          <a:p>
            <a:pPr algn="r"/>
            <a:endParaRPr lang="en-US" sz="2000" dirty="0" smtClean="0">
              <a:solidFill>
                <a:schemeClr val="bg1"/>
              </a:solidFill>
            </a:endParaRPr>
          </a:p>
          <a:p>
            <a:pPr algn="r"/>
            <a:r>
              <a:rPr lang="en-US" sz="2000" dirty="0" err="1" smtClean="0">
                <a:solidFill>
                  <a:schemeClr val="bg1"/>
                </a:solidFill>
              </a:rPr>
              <a:t>Azioni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prioritarie</a:t>
            </a:r>
            <a:r>
              <a:rPr lang="en-US" sz="2000" dirty="0" smtClean="0">
                <a:solidFill>
                  <a:schemeClr val="bg1"/>
                </a:solidFill>
              </a:rPr>
              <a:t> 2021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5042" y="1"/>
            <a:ext cx="7230308" cy="994172"/>
          </a:xfrm>
        </p:spPr>
        <p:txBody>
          <a:bodyPr/>
          <a:lstStyle/>
          <a:p>
            <a:r>
              <a:rPr lang="it-IT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 2022</a:t>
            </a:r>
            <a:endParaRPr lang="it-IT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762201"/>
              </p:ext>
            </p:extLst>
          </p:nvPr>
        </p:nvGraphicFramePr>
        <p:xfrm>
          <a:off x="1057188" y="604793"/>
          <a:ext cx="7900199" cy="449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0199">
                  <a:extLst>
                    <a:ext uri="{9D8B030D-6E8A-4147-A177-3AD203B41FA5}">
                      <a16:colId xmlns:a16="http://schemas.microsoft.com/office/drawing/2014/main" xmlns="" val="632233753"/>
                    </a:ext>
                  </a:extLst>
                </a:gridCol>
              </a:tblGrid>
              <a:tr h="272918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PRIORITA’</a:t>
                      </a:r>
                      <a:endParaRPr lang="it-IT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54982592"/>
                  </a:ext>
                </a:extLst>
              </a:tr>
              <a:tr h="540349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GOVERNANCE - </a:t>
                      </a:r>
                      <a:r>
                        <a:rPr lang="it-IT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VALORIZZAZIONE DEL CAPITALE UMANO </a:t>
                      </a:r>
                      <a:endParaRPr lang="it-IT" sz="1400" dirty="0" smtClean="0"/>
                    </a:p>
                    <a:p>
                      <a:r>
                        <a:rPr lang="it-IT" sz="1400" dirty="0" smtClean="0"/>
                        <a:t>Consolidare</a:t>
                      </a:r>
                      <a:r>
                        <a:rPr lang="it-IT" sz="1400" baseline="0" dirty="0" smtClean="0"/>
                        <a:t> il lavoro avviato nel 2021 in termini di formazione interna, monitoraggio e pianificazione</a:t>
                      </a:r>
                      <a:endParaRPr lang="it-IT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500191557"/>
                  </a:ext>
                </a:extLst>
              </a:tr>
              <a:tr h="130558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SVILUPPO NEI PAESI- SOSTENBILITA’ ECONOMICA </a:t>
                      </a:r>
                    </a:p>
                    <a:p>
                      <a:r>
                        <a:rPr lang="it-IT" sz="1400" dirty="0" smtClean="0"/>
                        <a:t>Definire una strategia</a:t>
                      </a:r>
                      <a:r>
                        <a:rPr lang="it-IT" sz="1400" baseline="0" dirty="0" smtClean="0"/>
                        <a:t> per il settore dei service anche attraverso alleanze strategiche e aumentando la rete dei tecnici specializzati</a:t>
                      </a:r>
                    </a:p>
                    <a:p>
                      <a:endParaRPr lang="it-IT" sz="1400" baseline="0" dirty="0" smtClean="0"/>
                    </a:p>
                    <a:p>
                      <a:r>
                        <a:rPr lang="it-IT" sz="1400" baseline="0" dirty="0" smtClean="0"/>
                        <a:t>Definire e implementare una strategia per «sfruttare» al meglio i nostri riconoscimenti a partire da AICS e MITE</a:t>
                      </a:r>
                      <a:endParaRPr lang="it-IT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850690390"/>
                  </a:ext>
                </a:extLst>
              </a:tr>
              <a:tr h="1099048">
                <a:tc>
                  <a:txBody>
                    <a:bodyPr/>
                    <a:lstStyle/>
                    <a:p>
                      <a:r>
                        <a:rPr lang="it-IT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VALORIZZAZIONE DEL CAPITALE UMANO 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Individuazione di programmi/progetti di Istituto Oikos su cui sperimentare l'adeguamento agli standard </a:t>
                      </a:r>
                      <a:r>
                        <a:rPr lang="it-IT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Nature </a:t>
                      </a:r>
                      <a:r>
                        <a:rPr lang="it-IT" sz="14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based</a:t>
                      </a:r>
                      <a:r>
                        <a:rPr lang="it-IT" sz="1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Solutions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definiti da IUCN. Al fine di  rafforzare e qualificare le competenze tecniche dello Staff di Oikos sul tema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, valorizzare l'impatto dei programmi/progetti selezionati sulle componenti ambientali, sociali ed economiche, e riformulare il linguaggio e la comunicazione esterna coerentemente con quanto appreso/acquisito</a:t>
                      </a:r>
                      <a:endParaRPr lang="it-IT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632081877"/>
                  </a:ext>
                </a:extLst>
              </a:tr>
              <a:tr h="4794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CIRCOLAZIONE BUONE PRATICHE, controllo qualità, monitoraggio e valutazione </a:t>
                      </a:r>
                    </a:p>
                    <a:p>
                      <a:r>
                        <a:rPr lang="it-IT" sz="1400" dirty="0" smtClean="0"/>
                        <a:t>Migliorare la comunicazione interna</a:t>
                      </a:r>
                      <a:endParaRPr lang="it-IT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203693211"/>
                  </a:ext>
                </a:extLst>
              </a:tr>
              <a:tr h="689739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VALORIZZAZIONE DEL CAPITALE UMANO - Avviare</a:t>
                      </a:r>
                      <a:r>
                        <a:rPr lang="it-IT" sz="1400" baseline="0" dirty="0" smtClean="0"/>
                        <a:t> un processo di valutazione interna del personale, partendo dalla sede centrale</a:t>
                      </a:r>
                      <a:endParaRPr lang="it-IT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749966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1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486" y="4731860"/>
            <a:ext cx="882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Eventuale didascalia per foto di questa bellissima slide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928688" y="4135553"/>
            <a:ext cx="728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Grazie</a:t>
            </a:r>
          </a:p>
        </p:txBody>
      </p:sp>
      <p:sp>
        <p:nvSpPr>
          <p:cNvPr id="9" name="Rectangle 3"/>
          <p:cNvSpPr/>
          <p:nvPr/>
        </p:nvSpPr>
        <p:spPr>
          <a:xfrm>
            <a:off x="1" y="-366471"/>
            <a:ext cx="9143999" cy="1211906"/>
          </a:xfrm>
          <a:prstGeom prst="rect">
            <a:avLst/>
          </a:prstGeom>
          <a:solidFill>
            <a:srgbClr val="3C3F42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6"/>
          <p:cNvSpPr txBox="1"/>
          <p:nvPr/>
        </p:nvSpPr>
        <p:spPr>
          <a:xfrm>
            <a:off x="39831" y="241534"/>
            <a:ext cx="8821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Grazie per </a:t>
            </a:r>
            <a:r>
              <a:rPr lang="en-US" sz="3000" b="1" dirty="0" err="1">
                <a:solidFill>
                  <a:schemeClr val="bg1"/>
                </a:solidFill>
              </a:rPr>
              <a:t>l’attenzione</a:t>
            </a:r>
            <a:r>
              <a:rPr lang="en-US" sz="3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5" b="10589"/>
          <a:stretch/>
        </p:blipFill>
        <p:spPr>
          <a:xfrm>
            <a:off x="0" y="905038"/>
            <a:ext cx="9064338" cy="42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9"/>
            <a:ext cx="576648" cy="44594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 rot="16200000">
            <a:off x="-1651000" y="2706156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ORGANIGRAMMA 2020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9649" t="31250" r="29063" b="11719"/>
          <a:stretch/>
        </p:blipFill>
        <p:spPr>
          <a:xfrm>
            <a:off x="1334355" y="-58654"/>
            <a:ext cx="7448138" cy="532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8"/>
            <a:ext cx="576648" cy="445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742420"/>
            <a:ext cx="3171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AREE GEOGRAFICHE</a:t>
            </a:r>
          </a:p>
          <a:p>
            <a:pPr algn="ctr"/>
            <a:r>
              <a:rPr lang="en-US" sz="24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Dove </a:t>
            </a:r>
            <a:r>
              <a:rPr lang="en-US" sz="2400" b="1" dirty="0" err="1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abbiamo</a:t>
            </a:r>
            <a:r>
              <a:rPr lang="en-US" sz="24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lavorato</a:t>
            </a:r>
            <a:r>
              <a:rPr lang="en-US" sz="24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nel</a:t>
            </a:r>
            <a:r>
              <a:rPr lang="en-US" sz="2400" b="1" dirty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</a:p>
          <a:p>
            <a:pPr algn="ctr"/>
            <a:endParaRPr lang="en-US" sz="2400" b="1" dirty="0" smtClean="0">
              <a:solidFill>
                <a:srgbClr val="EF413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</a:t>
            </a:r>
            <a:r>
              <a:rPr lang="en-US" sz="2400" b="1" dirty="0" err="1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nostro</a:t>
            </a:r>
            <a:r>
              <a:rPr lang="en-US" sz="24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network</a:t>
            </a:r>
            <a:endParaRPr lang="en-US" sz="2400" b="1" dirty="0">
              <a:solidFill>
                <a:srgbClr val="EF413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 rot="16200000">
            <a:off x="-1668162" y="2694345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AREE GEOGRAFICHE DI INTERVENTO - 2021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75" y="1462087"/>
            <a:ext cx="20574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3" y="261208"/>
            <a:ext cx="576648" cy="445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0815" y="89068"/>
            <a:ext cx="633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AREE INTERVENTO – NEL MONDO</a:t>
            </a:r>
            <a:endParaRPr lang="en-US" sz="2400" b="1" dirty="0">
              <a:solidFill>
                <a:srgbClr val="EF413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3027" y="707149"/>
            <a:ext cx="544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F413D"/>
                </a:solidFill>
                <a:latin typeface="+mj-lt"/>
              </a:rPr>
              <a:t>—</a:t>
            </a:r>
            <a:endParaRPr lang="en-US" dirty="0">
              <a:solidFill>
                <a:srgbClr val="EF413D"/>
              </a:solidFill>
              <a:latin typeface="+mj-lt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/>
          <a:stretch/>
        </p:blipFill>
        <p:spPr bwMode="auto">
          <a:xfrm>
            <a:off x="1076632" y="799026"/>
            <a:ext cx="7334475" cy="362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C:\Users\camilla.macchioni\Desktop\legend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56" y="2937643"/>
            <a:ext cx="1263778" cy="63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/>
          <p:nvPr/>
        </p:nvSpPr>
        <p:spPr>
          <a:xfrm rot="16200000">
            <a:off x="-1668162" y="2694345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AREE GEOGRAFICHE DI INTERVENTO - 2021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004505" y="4476008"/>
            <a:ext cx="5795963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300" b="1" dirty="0">
                <a:latin typeface="+mn-lt"/>
              </a:rPr>
              <a:t>Uffici di Istituto Oikos: Italia, Tanzania, Mozambico, </a:t>
            </a:r>
            <a:r>
              <a:rPr lang="it-IT" sz="1300" b="1" dirty="0" smtClean="0">
                <a:latin typeface="+mn-lt"/>
              </a:rPr>
              <a:t>Myanmar*, Libano</a:t>
            </a:r>
          </a:p>
          <a:p>
            <a:pPr eaLnBrk="1" hangingPunct="1">
              <a:defRPr/>
            </a:pPr>
            <a:r>
              <a:rPr lang="it-IT" sz="1000" b="1" dirty="0" smtClean="0"/>
              <a:t>* Dall’Aprile 2021 lo staff internazionale si appoggia alla ONG FED in Tailandia </a:t>
            </a:r>
            <a:endParaRPr lang="it-IT" sz="1000" dirty="0"/>
          </a:p>
        </p:txBody>
      </p:sp>
      <p:pic>
        <p:nvPicPr>
          <p:cNvPr id="14" name="Picture 9" descr="C:\Users\camilla.macchioni\Desktop\p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36" y="2341904"/>
            <a:ext cx="2095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C:\Users\camilla.macchioni\Desktop\p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45" y="2593037"/>
            <a:ext cx="2095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:\Users\camilla.macchioni\Desktop\p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61" y="3325628"/>
            <a:ext cx="2095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:\Users\camilla.macchioni\Desktop\p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61" y="3074670"/>
            <a:ext cx="2095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:\Users\camilla.macchioni\Desktop\p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91" y="4533326"/>
            <a:ext cx="2095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C:\Users\camilla.macchioni\Desktop\p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395" y="2121742"/>
            <a:ext cx="2095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6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913026" cy="5143500"/>
          </a:xfrm>
          <a:prstGeom prst="rect">
            <a:avLst/>
          </a:prstGeom>
          <a:solidFill>
            <a:srgbClr val="EF41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63" y="261208"/>
            <a:ext cx="576648" cy="445941"/>
          </a:xfrm>
          <a:prstGeom prst="rect">
            <a:avLst/>
          </a:prstGeom>
          <a:effectLst>
            <a:outerShdw blurRad="50800" dist="25400" dir="2400000" algn="ctr" rotWithShape="0">
              <a:schemeClr val="tx1"/>
            </a:outerShdw>
          </a:effec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B11193F8-ADED-416C-9ADF-EDEF24259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07"/>
          <a:stretch/>
        </p:blipFill>
        <p:spPr>
          <a:xfrm>
            <a:off x="1388157" y="590064"/>
            <a:ext cx="7430947" cy="4353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668162" y="2694345"/>
            <a:ext cx="416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AREE GEOGRAFICHE DI INTERVENTO - 2021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0815" y="89068"/>
            <a:ext cx="633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F4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AREE INTERVENTO – EUROPA</a:t>
            </a:r>
            <a:endParaRPr lang="en-US" sz="2400" b="1" dirty="0">
              <a:solidFill>
                <a:srgbClr val="EF413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10338</TotalTime>
  <Words>3103</Words>
  <Application>Microsoft Office PowerPoint</Application>
  <PresentationFormat>Presentazione su schermo (16:9)</PresentationFormat>
  <Paragraphs>570</Paragraphs>
  <Slides>52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MONITORAGGIO DELLA PERFORMANCE DELL’ORGANIZZAZIONE </vt:lpstr>
      <vt:lpstr>PIANO DI MONITORAGGIO DELLA PERFORMANCE DELL’ORGANIZZAZIONE SULLA BASE DEI KPI </vt:lpstr>
      <vt:lpstr>GLI STRUMENTI</vt:lpstr>
      <vt:lpstr>Presentazione standard di PowerPoint</vt:lpstr>
      <vt:lpstr>Presentazione standard di PowerPoint</vt:lpstr>
      <vt:lpstr>Presentazione standard di PowerPoint</vt:lpstr>
      <vt:lpstr>2.1 GOVERNANCE - Coerenza con le procedure key performance indicators (KPI)</vt:lpstr>
      <vt:lpstr>GOVERNANCE - Coerenza con le procedure </vt:lpstr>
      <vt:lpstr>2.1 GOVERNANCE - Coerenza con le procedure key performance indicators (KPI)</vt:lpstr>
      <vt:lpstr>GOVERNANCE - Coerenza con le procedure </vt:lpstr>
      <vt:lpstr>Sintesi dei nuovi regolamenti e degli aggiornamenti</vt:lpstr>
      <vt:lpstr>Presentazione standard di PowerPoint</vt:lpstr>
      <vt:lpstr>GOVERNANCE - Coerenza con le procedure </vt:lpstr>
      <vt:lpstr>ATTIVITA’ ODV 2021</vt:lpstr>
      <vt:lpstr>Presentazione standard di PowerPoint</vt:lpstr>
      <vt:lpstr>1.3 PROSPETTIVE DI SVILUPPO NEI PAESI key performance indicators (KPI)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QUADRO riassuntivo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 2022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Stefano</dc:creator>
  <cp:lastModifiedBy>cinzia.biancani</cp:lastModifiedBy>
  <cp:revision>263</cp:revision>
  <cp:lastPrinted>2021-05-13T08:31:26Z</cp:lastPrinted>
  <dcterms:created xsi:type="dcterms:W3CDTF">2018-10-24T08:01:39Z</dcterms:created>
  <dcterms:modified xsi:type="dcterms:W3CDTF">2022-05-02T06:58:02Z</dcterms:modified>
</cp:coreProperties>
</file>