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12192000" cy="6858000"/>
  <p:notesSz cx="6808788" cy="9940925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HNPBlp21WtMXe9rhiN5MQsoUY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8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0475" cy="49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6737" y="0"/>
            <a:ext cx="2950475" cy="49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9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0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11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3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8985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7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"/>
          <p:cNvCxnSpPr/>
          <p:nvPr/>
        </p:nvCxnSpPr>
        <p:spPr>
          <a:xfrm>
            <a:off x="6080582" y="2090360"/>
            <a:ext cx="0" cy="115725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"/>
          <p:cNvCxnSpPr/>
          <p:nvPr/>
        </p:nvCxnSpPr>
        <p:spPr>
          <a:xfrm>
            <a:off x="9234820" y="2154931"/>
            <a:ext cx="0" cy="110535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/>
          <p:cNvCxnSpPr/>
          <p:nvPr/>
        </p:nvCxnSpPr>
        <p:spPr>
          <a:xfrm>
            <a:off x="6076551" y="2147229"/>
            <a:ext cx="0" cy="164414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"/>
          <p:cNvCxnSpPr/>
          <p:nvPr/>
        </p:nvCxnSpPr>
        <p:spPr>
          <a:xfrm>
            <a:off x="10738624" y="2147229"/>
            <a:ext cx="0" cy="266107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Google Shape;92;p1"/>
          <p:cNvSpPr/>
          <p:nvPr/>
        </p:nvSpPr>
        <p:spPr>
          <a:xfrm>
            <a:off x="5138110" y="726379"/>
            <a:ext cx="1697838" cy="371488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 dirty="0"/>
          </a:p>
        </p:txBody>
      </p:sp>
      <p:sp>
        <p:nvSpPr>
          <p:cNvPr id="93" name="Google Shape;93;p1"/>
          <p:cNvSpPr txBox="1">
            <a:spLocks noGrp="1"/>
          </p:cNvSpPr>
          <p:nvPr>
            <p:ph type="title"/>
          </p:nvPr>
        </p:nvSpPr>
        <p:spPr>
          <a:xfrm>
            <a:off x="2321680" y="80425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Executive Director Reporting Line</a:t>
            </a:r>
            <a:endParaRPr/>
          </a:p>
        </p:txBody>
      </p:sp>
      <p:cxnSp>
        <p:nvCxnSpPr>
          <p:cNvPr id="94" name="Google Shape;94;p1"/>
          <p:cNvCxnSpPr/>
          <p:nvPr/>
        </p:nvCxnSpPr>
        <p:spPr>
          <a:xfrm flipH="1">
            <a:off x="6076549" y="1097867"/>
            <a:ext cx="1" cy="10570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"/>
          <p:cNvCxnSpPr/>
          <p:nvPr/>
        </p:nvCxnSpPr>
        <p:spPr>
          <a:xfrm rot="10800000">
            <a:off x="1398780" y="2129570"/>
            <a:ext cx="9339844" cy="2536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"/>
          <p:cNvCxnSpPr/>
          <p:nvPr/>
        </p:nvCxnSpPr>
        <p:spPr>
          <a:xfrm>
            <a:off x="3008288" y="2115721"/>
            <a:ext cx="0" cy="115725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7" name="Google Shape;97;p1"/>
          <p:cNvCxnSpPr/>
          <p:nvPr/>
        </p:nvCxnSpPr>
        <p:spPr>
          <a:xfrm>
            <a:off x="1398780" y="2124768"/>
            <a:ext cx="0" cy="268353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8" name="Google Shape;98;p1"/>
          <p:cNvSpPr/>
          <p:nvPr/>
        </p:nvSpPr>
        <p:spPr>
          <a:xfrm>
            <a:off x="611643" y="4642535"/>
            <a:ext cx="1574275" cy="37565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To be defined</a:t>
            </a:r>
            <a:endParaRPr sz="1200" b="1" i="0" u="none" strike="noStrike" cap="none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9891405" y="4637230"/>
            <a:ext cx="1574275" cy="37565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Nadia Fiore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2242596" y="3091696"/>
            <a:ext cx="1574274" cy="36255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Francesco Ambruso</a:t>
            </a:r>
            <a:endParaRPr/>
          </a:p>
        </p:txBody>
      </p:sp>
      <p:grpSp>
        <p:nvGrpSpPr>
          <p:cNvPr id="101" name="Google Shape;101;p1"/>
          <p:cNvGrpSpPr/>
          <p:nvPr/>
        </p:nvGrpSpPr>
        <p:grpSpPr>
          <a:xfrm>
            <a:off x="5216986" y="1085188"/>
            <a:ext cx="1540086" cy="258430"/>
            <a:chOff x="5408079" y="531079"/>
            <a:chExt cx="2213626" cy="201492"/>
          </a:xfrm>
        </p:grpSpPr>
        <p:sp>
          <p:nvSpPr>
            <p:cNvPr id="102" name="Google Shape;102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grpSp>
        <p:nvGrpSpPr>
          <p:cNvPr id="104" name="Google Shape;104;p1"/>
          <p:cNvGrpSpPr/>
          <p:nvPr/>
        </p:nvGrpSpPr>
        <p:grpSpPr>
          <a:xfrm>
            <a:off x="9926562" y="5012880"/>
            <a:ext cx="1539117" cy="527039"/>
            <a:chOff x="5408078" y="531079"/>
            <a:chExt cx="2213627" cy="201492"/>
          </a:xfrm>
        </p:grpSpPr>
        <p:sp>
          <p:nvSpPr>
            <p:cNvPr id="105" name="Google Shape;105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5408078" y="531079"/>
              <a:ext cx="218053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Compliance &amp; Legal Senior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749480" y="5036021"/>
            <a:ext cx="1298590" cy="301612"/>
            <a:chOff x="5408079" y="531079"/>
            <a:chExt cx="2213626" cy="201492"/>
          </a:xfrm>
        </p:grpSpPr>
        <p:sp>
          <p:nvSpPr>
            <p:cNvPr id="108" name="Google Shape;108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Internal Auditor</a:t>
              </a:r>
              <a:endParaRPr/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2072711" y="3439821"/>
            <a:ext cx="1897991" cy="527031"/>
            <a:chOff x="5408079" y="531078"/>
            <a:chExt cx="2213626" cy="255138"/>
          </a:xfrm>
        </p:grpSpPr>
        <p:sp>
          <p:nvSpPr>
            <p:cNvPr id="111" name="Google Shape;111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5408079" y="531078"/>
              <a:ext cx="2213625" cy="255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Administration &amp; Finance</a:t>
              </a:r>
              <a:endParaRPr/>
            </a:p>
          </p:txBody>
        </p:sp>
      </p:grpSp>
      <p:sp>
        <p:nvSpPr>
          <p:cNvPr id="113" name="Google Shape;113;p1"/>
          <p:cNvSpPr/>
          <p:nvPr/>
        </p:nvSpPr>
        <p:spPr>
          <a:xfrm>
            <a:off x="5490042" y="3064370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grpSp>
        <p:nvGrpSpPr>
          <p:cNvPr id="114" name="Google Shape;114;p1"/>
          <p:cNvGrpSpPr/>
          <p:nvPr/>
        </p:nvGrpSpPr>
        <p:grpSpPr>
          <a:xfrm>
            <a:off x="5169240" y="3428885"/>
            <a:ext cx="1822683" cy="375145"/>
            <a:chOff x="5408079" y="531079"/>
            <a:chExt cx="2213626" cy="201492"/>
          </a:xfrm>
        </p:grpSpPr>
        <p:sp>
          <p:nvSpPr>
            <p:cNvPr id="115" name="Google Shape;115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17" name="Google Shape;117;p1"/>
          <p:cNvSpPr/>
          <p:nvPr/>
        </p:nvSpPr>
        <p:spPr>
          <a:xfrm>
            <a:off x="8395928" y="3045981"/>
            <a:ext cx="1614820" cy="39384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Roberta Rughetti</a:t>
            </a:r>
            <a:endParaRPr/>
          </a:p>
        </p:txBody>
      </p:sp>
      <p:grpSp>
        <p:nvGrpSpPr>
          <p:cNvPr id="118" name="Google Shape;118;p1"/>
          <p:cNvGrpSpPr/>
          <p:nvPr/>
        </p:nvGrpSpPr>
        <p:grpSpPr>
          <a:xfrm>
            <a:off x="8464776" y="3457178"/>
            <a:ext cx="1631812" cy="527039"/>
            <a:chOff x="5408077" y="531079"/>
            <a:chExt cx="2213628" cy="201493"/>
          </a:xfrm>
        </p:grpSpPr>
        <p:sp>
          <p:nvSpPr>
            <p:cNvPr id="119" name="Google Shape;119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Deputy Executive Director/Head of Programs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21" name="Google Shape;121;p1"/>
          <p:cNvCxnSpPr/>
          <p:nvPr/>
        </p:nvCxnSpPr>
        <p:spPr>
          <a:xfrm>
            <a:off x="4485518" y="2154931"/>
            <a:ext cx="0" cy="265337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1"/>
          <p:cNvSpPr/>
          <p:nvPr/>
        </p:nvSpPr>
        <p:spPr>
          <a:xfrm>
            <a:off x="3719826" y="4627031"/>
            <a:ext cx="1574274" cy="36255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be defined</a:t>
            </a:r>
            <a:endParaRPr sz="1200" b="1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23" name="Google Shape;123;p1"/>
          <p:cNvGrpSpPr/>
          <p:nvPr/>
        </p:nvGrpSpPr>
        <p:grpSpPr>
          <a:xfrm>
            <a:off x="3836223" y="4975156"/>
            <a:ext cx="1380763" cy="375651"/>
            <a:chOff x="5408079" y="531079"/>
            <a:chExt cx="2213626" cy="201492"/>
          </a:xfrm>
        </p:grpSpPr>
        <p:sp>
          <p:nvSpPr>
            <p:cNvPr id="124" name="Google Shape;124;p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Human Resources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Google Shape;451;p9"/>
          <p:cNvCxnSpPr/>
          <p:nvPr/>
        </p:nvCxnSpPr>
        <p:spPr>
          <a:xfrm>
            <a:off x="11151055" y="3765911"/>
            <a:ext cx="10615" cy="122042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2" name="Google Shape;452;p9"/>
          <p:cNvCxnSpPr>
            <a:endCxn id="453" idx="0"/>
          </p:cNvCxnSpPr>
          <p:nvPr/>
        </p:nvCxnSpPr>
        <p:spPr>
          <a:xfrm>
            <a:off x="839891" y="3736439"/>
            <a:ext cx="5400" cy="111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4" name="Google Shape;454;p9"/>
          <p:cNvCxnSpPr/>
          <p:nvPr/>
        </p:nvCxnSpPr>
        <p:spPr>
          <a:xfrm>
            <a:off x="6936056" y="3765911"/>
            <a:ext cx="0" cy="80932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5" name="Google Shape;455;p9"/>
          <p:cNvCxnSpPr/>
          <p:nvPr/>
        </p:nvCxnSpPr>
        <p:spPr>
          <a:xfrm>
            <a:off x="6096000" y="1392099"/>
            <a:ext cx="0" cy="48131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6" name="Google Shape;456;p9"/>
          <p:cNvCxnSpPr/>
          <p:nvPr/>
        </p:nvCxnSpPr>
        <p:spPr>
          <a:xfrm>
            <a:off x="6088912" y="2245633"/>
            <a:ext cx="26185" cy="152806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7" name="Google Shape;457;p9"/>
          <p:cNvSpPr txBox="1">
            <a:spLocks noGrp="1"/>
          </p:cNvSpPr>
          <p:nvPr>
            <p:ph type="title"/>
          </p:nvPr>
        </p:nvSpPr>
        <p:spPr>
          <a:xfrm>
            <a:off x="1938017" y="21279"/>
            <a:ext cx="8534329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Strategic Partnership &amp; High Value </a:t>
            </a:r>
            <a:r>
              <a:rPr lang="it-IT" sz="2401" b="1" dirty="0" err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Donor</a:t>
            </a: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 Area</a:t>
            </a:r>
            <a:endParaRPr dirty="0"/>
          </a:p>
        </p:txBody>
      </p:sp>
      <p:cxnSp>
        <p:nvCxnSpPr>
          <p:cNvPr id="458" name="Google Shape;458;p9"/>
          <p:cNvCxnSpPr/>
          <p:nvPr/>
        </p:nvCxnSpPr>
        <p:spPr>
          <a:xfrm rot="10800000">
            <a:off x="839983" y="3736537"/>
            <a:ext cx="5256019" cy="1858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9" name="Google Shape;459;p9"/>
          <p:cNvSpPr/>
          <p:nvPr/>
        </p:nvSpPr>
        <p:spPr>
          <a:xfrm>
            <a:off x="6358540" y="4168871"/>
            <a:ext cx="1357420" cy="42612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Samuela Venturini</a:t>
            </a:r>
            <a:endParaRPr/>
          </a:p>
        </p:txBody>
      </p:sp>
      <p:grpSp>
        <p:nvGrpSpPr>
          <p:cNvPr id="460" name="Google Shape;460;p9"/>
          <p:cNvGrpSpPr/>
          <p:nvPr/>
        </p:nvGrpSpPr>
        <p:grpSpPr>
          <a:xfrm>
            <a:off x="6346079" y="4613053"/>
            <a:ext cx="1414474" cy="463412"/>
            <a:chOff x="5408079" y="531079"/>
            <a:chExt cx="2213626" cy="201492"/>
          </a:xfrm>
        </p:grpSpPr>
        <p:sp>
          <p:nvSpPr>
            <p:cNvPr id="461" name="Google Shape;461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9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Corporate &amp; Major Donors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463" name="Google Shape;463;p9"/>
          <p:cNvCxnSpPr/>
          <p:nvPr/>
        </p:nvCxnSpPr>
        <p:spPr>
          <a:xfrm flipH="1">
            <a:off x="6054631" y="3755119"/>
            <a:ext cx="5107039" cy="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64" name="Google Shape;464;p9"/>
          <p:cNvSpPr/>
          <p:nvPr/>
        </p:nvSpPr>
        <p:spPr>
          <a:xfrm>
            <a:off x="5543710" y="1916806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grpSp>
        <p:nvGrpSpPr>
          <p:cNvPr id="465" name="Google Shape;465;p9"/>
          <p:cNvGrpSpPr/>
          <p:nvPr/>
        </p:nvGrpSpPr>
        <p:grpSpPr>
          <a:xfrm>
            <a:off x="5282347" y="2255099"/>
            <a:ext cx="1822683" cy="375145"/>
            <a:chOff x="5408079" y="531079"/>
            <a:chExt cx="2213626" cy="201492"/>
          </a:xfrm>
        </p:grpSpPr>
        <p:sp>
          <p:nvSpPr>
            <p:cNvPr id="466" name="Google Shape;466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9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68" name="Google Shape;468;p9"/>
          <p:cNvSpPr/>
          <p:nvPr/>
        </p:nvSpPr>
        <p:spPr>
          <a:xfrm>
            <a:off x="5361081" y="1010414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469" name="Google Shape;469;p9"/>
          <p:cNvGrpSpPr/>
          <p:nvPr/>
        </p:nvGrpSpPr>
        <p:grpSpPr>
          <a:xfrm>
            <a:off x="5423645" y="1372066"/>
            <a:ext cx="1540086" cy="258430"/>
            <a:chOff x="5408079" y="531079"/>
            <a:chExt cx="2213626" cy="201492"/>
          </a:xfrm>
        </p:grpSpPr>
        <p:sp>
          <p:nvSpPr>
            <p:cNvPr id="470" name="Google Shape;470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9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cxnSp>
        <p:nvCxnSpPr>
          <p:cNvPr id="472" name="Google Shape;472;p9"/>
          <p:cNvCxnSpPr/>
          <p:nvPr/>
        </p:nvCxnSpPr>
        <p:spPr>
          <a:xfrm>
            <a:off x="4033650" y="3736537"/>
            <a:ext cx="0" cy="133946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73" name="Google Shape;473;p9"/>
          <p:cNvSpPr/>
          <p:nvPr/>
        </p:nvSpPr>
        <p:spPr>
          <a:xfrm>
            <a:off x="3354940" y="4846726"/>
            <a:ext cx="1357420" cy="42612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Giorgio Taglioni</a:t>
            </a:r>
            <a:endParaRPr/>
          </a:p>
        </p:txBody>
      </p:sp>
      <p:grpSp>
        <p:nvGrpSpPr>
          <p:cNvPr id="474" name="Google Shape;474;p9"/>
          <p:cNvGrpSpPr/>
          <p:nvPr/>
        </p:nvGrpSpPr>
        <p:grpSpPr>
          <a:xfrm>
            <a:off x="3354941" y="5276191"/>
            <a:ext cx="1357420" cy="448619"/>
            <a:chOff x="5408079" y="531079"/>
            <a:chExt cx="2213626" cy="201492"/>
          </a:xfrm>
        </p:grpSpPr>
        <p:sp>
          <p:nvSpPr>
            <p:cNvPr id="475" name="Google Shape;475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9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High Value Donors Officer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77" name="Google Shape;477;p9"/>
          <p:cNvSpPr/>
          <p:nvPr/>
        </p:nvSpPr>
        <p:spPr>
          <a:xfrm>
            <a:off x="5500578" y="2916554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Paola Magni</a:t>
            </a:r>
            <a:endParaRPr dirty="0"/>
          </a:p>
        </p:txBody>
      </p:sp>
      <p:grpSp>
        <p:nvGrpSpPr>
          <p:cNvPr id="478" name="Google Shape;478;p9"/>
          <p:cNvGrpSpPr/>
          <p:nvPr/>
        </p:nvGrpSpPr>
        <p:grpSpPr>
          <a:xfrm>
            <a:off x="4915706" y="3211055"/>
            <a:ext cx="2433614" cy="341938"/>
            <a:chOff x="5408080" y="531079"/>
            <a:chExt cx="2238136" cy="208220"/>
          </a:xfrm>
        </p:grpSpPr>
        <p:sp>
          <p:nvSpPr>
            <p:cNvPr id="479" name="Google Shape;479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9"/>
            <p:cNvSpPr txBox="1"/>
            <p:nvPr/>
          </p:nvSpPr>
          <p:spPr>
            <a:xfrm>
              <a:off x="5432591" y="537807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Strategic Partnerships &amp; High Value Donors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53" name="Google Shape;453;p9"/>
          <p:cNvSpPr/>
          <p:nvPr/>
        </p:nvSpPr>
        <p:spPr>
          <a:xfrm>
            <a:off x="166581" y="4852739"/>
            <a:ext cx="1357420" cy="42612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Erika Larcher</a:t>
            </a:r>
            <a:endParaRPr/>
          </a:p>
        </p:txBody>
      </p:sp>
      <p:grpSp>
        <p:nvGrpSpPr>
          <p:cNvPr id="481" name="Google Shape;481;p9"/>
          <p:cNvGrpSpPr/>
          <p:nvPr/>
        </p:nvGrpSpPr>
        <p:grpSpPr>
          <a:xfrm>
            <a:off x="160194" y="5242096"/>
            <a:ext cx="1414474" cy="463412"/>
            <a:chOff x="5408079" y="531079"/>
            <a:chExt cx="2213626" cy="201492"/>
          </a:xfrm>
        </p:grpSpPr>
        <p:sp>
          <p:nvSpPr>
            <p:cNvPr id="482" name="Google Shape;482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9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Legacy &amp; Major Donors Officer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84" name="Google Shape;484;p9"/>
          <p:cNvSpPr/>
          <p:nvPr/>
        </p:nvSpPr>
        <p:spPr>
          <a:xfrm>
            <a:off x="10472347" y="4852739"/>
            <a:ext cx="1357420" cy="42612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Daniela Marrara</a:t>
            </a:r>
            <a:endParaRPr/>
          </a:p>
        </p:txBody>
      </p:sp>
      <p:grpSp>
        <p:nvGrpSpPr>
          <p:cNvPr id="485" name="Google Shape;485;p9"/>
          <p:cNvGrpSpPr/>
          <p:nvPr/>
        </p:nvGrpSpPr>
        <p:grpSpPr>
          <a:xfrm>
            <a:off x="10472346" y="5236813"/>
            <a:ext cx="1357420" cy="404330"/>
            <a:chOff x="5408079" y="531079"/>
            <a:chExt cx="2213626" cy="201492"/>
          </a:xfrm>
        </p:grpSpPr>
        <p:sp>
          <p:nvSpPr>
            <p:cNvPr id="486" name="Google Shape;486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9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Liaison Officer</a:t>
              </a:r>
              <a:endParaRPr/>
            </a:p>
          </p:txBody>
        </p:sp>
      </p:grpSp>
      <p:cxnSp>
        <p:nvCxnSpPr>
          <p:cNvPr id="488" name="Google Shape;488;p9"/>
          <p:cNvCxnSpPr/>
          <p:nvPr/>
        </p:nvCxnSpPr>
        <p:spPr>
          <a:xfrm>
            <a:off x="9011275" y="3755119"/>
            <a:ext cx="0" cy="89223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89" name="Google Shape;489;p9"/>
          <p:cNvSpPr/>
          <p:nvPr/>
        </p:nvSpPr>
        <p:spPr>
          <a:xfrm>
            <a:off x="8357620" y="4168871"/>
            <a:ext cx="1357420" cy="42612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To be defined</a:t>
            </a:r>
            <a:endParaRPr sz="1200" b="1" i="0" u="none" strike="noStrike" cap="none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90" name="Google Shape;490;p9"/>
          <p:cNvGrpSpPr/>
          <p:nvPr/>
        </p:nvGrpSpPr>
        <p:grpSpPr>
          <a:xfrm>
            <a:off x="8345159" y="4613053"/>
            <a:ext cx="1414474" cy="590318"/>
            <a:chOff x="5408079" y="531079"/>
            <a:chExt cx="2213626" cy="201492"/>
          </a:xfrm>
        </p:grpSpPr>
        <p:sp>
          <p:nvSpPr>
            <p:cNvPr id="491" name="Google Shape;491;p9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9"/>
            <p:cNvSpPr txBox="1"/>
            <p:nvPr/>
          </p:nvSpPr>
          <p:spPr>
            <a:xfrm>
              <a:off x="5408079" y="531079"/>
              <a:ext cx="2213624" cy="1852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Senior Corporate &amp; Major </a:t>
              </a:r>
              <a:r>
                <a:rPr lang="it-IT" sz="1200" b="1" i="0" u="none" strike="noStrike" cap="none" dirty="0" err="1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Donors</a:t>
              </a:r>
              <a:r>
                <a:rPr lang="it-IT" sz="1200" b="1" i="0" u="none" strike="noStrike" cap="none" dirty="0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200" b="1" i="0" u="none" strike="noStrike" cap="none" dirty="0" err="1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7" name="Google Shape;497;p10"/>
          <p:cNvCxnSpPr/>
          <p:nvPr/>
        </p:nvCxnSpPr>
        <p:spPr>
          <a:xfrm>
            <a:off x="5724797" y="2966431"/>
            <a:ext cx="0" cy="5572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98" name="Google Shape;498;p10"/>
          <p:cNvCxnSpPr/>
          <p:nvPr/>
        </p:nvCxnSpPr>
        <p:spPr>
          <a:xfrm rot="10800000">
            <a:off x="5330149" y="4425730"/>
            <a:ext cx="0" cy="368412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99" name="Google Shape;499;p10"/>
          <p:cNvCxnSpPr>
            <a:endCxn id="500" idx="0"/>
          </p:cNvCxnSpPr>
          <p:nvPr/>
        </p:nvCxnSpPr>
        <p:spPr>
          <a:xfrm>
            <a:off x="6722120" y="3545175"/>
            <a:ext cx="0" cy="1371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1" name="Google Shape;501;p10"/>
          <p:cNvCxnSpPr/>
          <p:nvPr/>
        </p:nvCxnSpPr>
        <p:spPr>
          <a:xfrm>
            <a:off x="5326552" y="3545187"/>
            <a:ext cx="0" cy="41866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2" name="Google Shape;502;p10"/>
          <p:cNvCxnSpPr/>
          <p:nvPr/>
        </p:nvCxnSpPr>
        <p:spPr>
          <a:xfrm>
            <a:off x="3811792" y="3502199"/>
            <a:ext cx="0" cy="39358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3" name="Google Shape;503;p10"/>
          <p:cNvCxnSpPr/>
          <p:nvPr/>
        </p:nvCxnSpPr>
        <p:spPr>
          <a:xfrm>
            <a:off x="2362809" y="3523693"/>
            <a:ext cx="0" cy="55568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4" name="Google Shape;504;p10"/>
          <p:cNvCxnSpPr/>
          <p:nvPr/>
        </p:nvCxnSpPr>
        <p:spPr>
          <a:xfrm>
            <a:off x="994275" y="3488072"/>
            <a:ext cx="0" cy="42404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5" name="Google Shape;505;p10"/>
          <p:cNvSpPr txBox="1">
            <a:spLocks noGrp="1"/>
          </p:cNvSpPr>
          <p:nvPr>
            <p:ph type="title"/>
          </p:nvPr>
        </p:nvSpPr>
        <p:spPr>
          <a:xfrm>
            <a:off x="3298390" y="32818"/>
            <a:ext cx="5497144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Programs - Africa</a:t>
            </a:r>
            <a:endParaRPr/>
          </a:p>
        </p:txBody>
      </p:sp>
      <p:sp>
        <p:nvSpPr>
          <p:cNvPr id="506" name="Google Shape;506;p10"/>
          <p:cNvSpPr/>
          <p:nvPr/>
        </p:nvSpPr>
        <p:spPr>
          <a:xfrm>
            <a:off x="414454" y="3807523"/>
            <a:ext cx="1075103" cy="37715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Giordana Veracini</a:t>
            </a:r>
            <a:endParaRPr/>
          </a:p>
        </p:txBody>
      </p:sp>
      <p:cxnSp>
        <p:nvCxnSpPr>
          <p:cNvPr id="507" name="Google Shape;507;p10"/>
          <p:cNvCxnSpPr/>
          <p:nvPr/>
        </p:nvCxnSpPr>
        <p:spPr>
          <a:xfrm>
            <a:off x="6120658" y="1941678"/>
            <a:ext cx="2062" cy="99316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8" name="Google Shape;508;p10"/>
          <p:cNvCxnSpPr/>
          <p:nvPr/>
        </p:nvCxnSpPr>
        <p:spPr>
          <a:xfrm>
            <a:off x="994275" y="3511095"/>
            <a:ext cx="5727844" cy="2601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9" name="Google Shape;509;p10"/>
          <p:cNvSpPr/>
          <p:nvPr/>
        </p:nvSpPr>
        <p:spPr>
          <a:xfrm>
            <a:off x="5199852" y="591353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sp>
        <p:nvSpPr>
          <p:cNvPr id="510" name="Google Shape;510;p10"/>
          <p:cNvSpPr/>
          <p:nvPr/>
        </p:nvSpPr>
        <p:spPr>
          <a:xfrm>
            <a:off x="5315310" y="1541512"/>
            <a:ext cx="1614820" cy="39384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Roberta Rughetti</a:t>
            </a:r>
            <a:endParaRPr/>
          </a:p>
        </p:txBody>
      </p:sp>
      <p:cxnSp>
        <p:nvCxnSpPr>
          <p:cNvPr id="511" name="Google Shape;511;p10"/>
          <p:cNvCxnSpPr/>
          <p:nvPr/>
        </p:nvCxnSpPr>
        <p:spPr>
          <a:xfrm>
            <a:off x="6088218" y="988055"/>
            <a:ext cx="0" cy="5165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512" name="Google Shape;512;p10"/>
          <p:cNvGrpSpPr/>
          <p:nvPr/>
        </p:nvGrpSpPr>
        <p:grpSpPr>
          <a:xfrm>
            <a:off x="406044" y="4173430"/>
            <a:ext cx="1075103" cy="571299"/>
            <a:chOff x="5265440" y="531079"/>
            <a:chExt cx="2413159" cy="211701"/>
          </a:xfrm>
        </p:grpSpPr>
        <p:sp>
          <p:nvSpPr>
            <p:cNvPr id="513" name="Google Shape;513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0"/>
            <p:cNvSpPr txBox="1"/>
            <p:nvPr/>
          </p:nvSpPr>
          <p:spPr>
            <a:xfrm>
              <a:off x="5265440" y="541289"/>
              <a:ext cx="2413159" cy="201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 Development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515" name="Google Shape;515;p10"/>
          <p:cNvCxnSpPr/>
          <p:nvPr/>
        </p:nvCxnSpPr>
        <p:spPr>
          <a:xfrm rot="10800000">
            <a:off x="8980035" y="2828639"/>
            <a:ext cx="0" cy="199080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16" name="Google Shape;516;p10"/>
          <p:cNvSpPr/>
          <p:nvPr/>
        </p:nvSpPr>
        <p:spPr>
          <a:xfrm>
            <a:off x="8521256" y="4912147"/>
            <a:ext cx="1128409" cy="38318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Andrea Bollini</a:t>
            </a:r>
            <a:endParaRPr/>
          </a:p>
        </p:txBody>
      </p:sp>
      <p:grpSp>
        <p:nvGrpSpPr>
          <p:cNvPr id="517" name="Google Shape;517;p10"/>
          <p:cNvGrpSpPr/>
          <p:nvPr/>
        </p:nvGrpSpPr>
        <p:grpSpPr>
          <a:xfrm>
            <a:off x="10172316" y="5318320"/>
            <a:ext cx="778865" cy="438916"/>
            <a:chOff x="5408077" y="531079"/>
            <a:chExt cx="2213628" cy="201493"/>
          </a:xfrm>
        </p:grpSpPr>
        <p:sp>
          <p:nvSpPr>
            <p:cNvPr id="518" name="Google Shape;518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0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Project Manager</a:t>
              </a:r>
              <a:endParaRPr/>
            </a:p>
          </p:txBody>
        </p:sp>
      </p:grpSp>
      <p:sp>
        <p:nvSpPr>
          <p:cNvPr id="520" name="Google Shape;520;p10"/>
          <p:cNvSpPr/>
          <p:nvPr/>
        </p:nvSpPr>
        <p:spPr>
          <a:xfrm>
            <a:off x="5377292" y="2623955"/>
            <a:ext cx="1526704" cy="37715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Veronica Lattuada</a:t>
            </a:r>
            <a:endParaRPr/>
          </a:p>
        </p:txBody>
      </p:sp>
      <p:grpSp>
        <p:nvGrpSpPr>
          <p:cNvPr id="521" name="Google Shape;521;p10"/>
          <p:cNvGrpSpPr/>
          <p:nvPr/>
        </p:nvGrpSpPr>
        <p:grpSpPr>
          <a:xfrm>
            <a:off x="5904991" y="2999513"/>
            <a:ext cx="1584496" cy="400347"/>
            <a:chOff x="5408077" y="531079"/>
            <a:chExt cx="2213628" cy="201493"/>
          </a:xfrm>
        </p:grpSpPr>
        <p:sp>
          <p:nvSpPr>
            <p:cNvPr id="522" name="Google Shape;522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0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Africa Programs Coordinator</a:t>
              </a:r>
              <a:endParaRPr/>
            </a:p>
          </p:txBody>
        </p:sp>
      </p:grpSp>
      <p:sp>
        <p:nvSpPr>
          <p:cNvPr id="524" name="Google Shape;524;p10"/>
          <p:cNvSpPr/>
          <p:nvPr/>
        </p:nvSpPr>
        <p:spPr>
          <a:xfrm>
            <a:off x="4887411" y="3758055"/>
            <a:ext cx="878282" cy="428198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Andrea Rossetti</a:t>
            </a:r>
            <a:endParaRPr/>
          </a:p>
        </p:txBody>
      </p:sp>
      <p:sp>
        <p:nvSpPr>
          <p:cNvPr id="525" name="Google Shape;525;p10"/>
          <p:cNvSpPr/>
          <p:nvPr/>
        </p:nvSpPr>
        <p:spPr>
          <a:xfrm>
            <a:off x="4593773" y="4918352"/>
            <a:ext cx="1335949" cy="38318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Matteo Levi</a:t>
            </a:r>
            <a:endParaRPr/>
          </a:p>
        </p:txBody>
      </p:sp>
      <p:sp>
        <p:nvSpPr>
          <p:cNvPr id="500" name="Google Shape;500;p10"/>
          <p:cNvSpPr/>
          <p:nvPr/>
        </p:nvSpPr>
        <p:spPr>
          <a:xfrm>
            <a:off x="6133168" y="4916775"/>
            <a:ext cx="1177903" cy="37715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Camilla D’Alessandro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6" name="Google Shape;526;p10"/>
          <p:cNvSpPr/>
          <p:nvPr/>
        </p:nvSpPr>
        <p:spPr>
          <a:xfrm>
            <a:off x="3389773" y="3775272"/>
            <a:ext cx="878282" cy="37715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Mara Nuzzi</a:t>
            </a:r>
            <a:endParaRPr/>
          </a:p>
        </p:txBody>
      </p:sp>
      <p:sp>
        <p:nvSpPr>
          <p:cNvPr id="527" name="Google Shape;527;p10"/>
          <p:cNvSpPr/>
          <p:nvPr/>
        </p:nvSpPr>
        <p:spPr>
          <a:xfrm>
            <a:off x="1926236" y="3796274"/>
            <a:ext cx="878282" cy="37715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Daniela Rana</a:t>
            </a:r>
            <a:endParaRPr/>
          </a:p>
        </p:txBody>
      </p:sp>
      <p:grpSp>
        <p:nvGrpSpPr>
          <p:cNvPr id="534" name="Google Shape;534;p10"/>
          <p:cNvGrpSpPr/>
          <p:nvPr/>
        </p:nvGrpSpPr>
        <p:grpSpPr>
          <a:xfrm>
            <a:off x="5929722" y="5304134"/>
            <a:ext cx="1559764" cy="651789"/>
            <a:chOff x="4826432" y="529229"/>
            <a:chExt cx="3413912" cy="374724"/>
          </a:xfrm>
        </p:grpSpPr>
        <p:sp>
          <p:nvSpPr>
            <p:cNvPr id="535" name="Google Shape;535;p10"/>
            <p:cNvSpPr/>
            <p:nvPr/>
          </p:nvSpPr>
          <p:spPr>
            <a:xfrm>
              <a:off x="5171797" y="529229"/>
              <a:ext cx="2850989" cy="374724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0"/>
            <p:cNvSpPr txBox="1"/>
            <p:nvPr/>
          </p:nvSpPr>
          <p:spPr>
            <a:xfrm>
              <a:off x="4826432" y="631001"/>
              <a:ext cx="3413912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0" u="none" strike="noStrike" cap="none" dirty="0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Roboto"/>
                </a:rPr>
                <a:t>Programs Development Specialist- Expat Burkina Faso </a:t>
              </a:r>
              <a:endParaRPr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oogle Shape;537;p10"/>
          <p:cNvGrpSpPr/>
          <p:nvPr/>
        </p:nvGrpSpPr>
        <p:grpSpPr>
          <a:xfrm>
            <a:off x="8695280" y="5321373"/>
            <a:ext cx="778865" cy="438916"/>
            <a:chOff x="5408077" y="531079"/>
            <a:chExt cx="2213628" cy="201493"/>
          </a:xfrm>
        </p:grpSpPr>
        <p:sp>
          <p:nvSpPr>
            <p:cNvPr id="538" name="Google Shape;538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0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Liaison Officer</a:t>
              </a:r>
              <a:endParaRPr sz="1200" b="1" i="0" u="none" strike="noStrike" cap="none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543" name="Google Shape;543;p10"/>
          <p:cNvCxnSpPr/>
          <p:nvPr/>
        </p:nvCxnSpPr>
        <p:spPr>
          <a:xfrm>
            <a:off x="6946125" y="2789883"/>
            <a:ext cx="3637938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544" name="Google Shape;544;p10"/>
          <p:cNvCxnSpPr/>
          <p:nvPr/>
        </p:nvCxnSpPr>
        <p:spPr>
          <a:xfrm rot="10800000">
            <a:off x="10584063" y="2904848"/>
            <a:ext cx="0" cy="1981872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45" name="Google Shape;545;p10"/>
          <p:cNvSpPr/>
          <p:nvPr/>
        </p:nvSpPr>
        <p:spPr>
          <a:xfrm>
            <a:off x="10061052" y="4937555"/>
            <a:ext cx="1026913" cy="36841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Jacopo Rovarini</a:t>
            </a:r>
            <a:endParaRPr sz="1200" b="1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546" name="Google Shape;546;p10"/>
          <p:cNvGrpSpPr/>
          <p:nvPr/>
        </p:nvGrpSpPr>
        <p:grpSpPr>
          <a:xfrm>
            <a:off x="4784490" y="5293931"/>
            <a:ext cx="1037291" cy="350473"/>
            <a:chOff x="5408077" y="531079"/>
            <a:chExt cx="2213628" cy="201493"/>
          </a:xfrm>
        </p:grpSpPr>
        <p:sp>
          <p:nvSpPr>
            <p:cNvPr id="547" name="Google Shape;547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0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Country Rep.</a:t>
              </a:r>
              <a:endParaRPr/>
            </a:p>
          </p:txBody>
        </p:sp>
      </p:grpSp>
      <p:sp>
        <p:nvSpPr>
          <p:cNvPr id="549" name="Google Shape;549;p10"/>
          <p:cNvSpPr/>
          <p:nvPr/>
        </p:nvSpPr>
        <p:spPr>
          <a:xfrm>
            <a:off x="11079321" y="5959140"/>
            <a:ext cx="100444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Legame funzionale</a:t>
            </a:r>
            <a:endParaRPr/>
          </a:p>
        </p:txBody>
      </p:sp>
      <p:cxnSp>
        <p:nvCxnSpPr>
          <p:cNvPr id="550" name="Google Shape;550;p10"/>
          <p:cNvCxnSpPr/>
          <p:nvPr/>
        </p:nvCxnSpPr>
        <p:spPr>
          <a:xfrm>
            <a:off x="10260882" y="6233735"/>
            <a:ext cx="743747" cy="77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51" name="Google Shape;551;p10"/>
          <p:cNvSpPr/>
          <p:nvPr/>
        </p:nvSpPr>
        <p:spPr>
          <a:xfrm>
            <a:off x="10414156" y="6527244"/>
            <a:ext cx="494571" cy="15289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10"/>
          <p:cNvSpPr/>
          <p:nvPr/>
        </p:nvSpPr>
        <p:spPr>
          <a:xfrm>
            <a:off x="11004629" y="6421603"/>
            <a:ext cx="117678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Collaboratore</a:t>
            </a:r>
            <a:endParaRPr/>
          </a:p>
        </p:txBody>
      </p:sp>
      <p:grpSp>
        <p:nvGrpSpPr>
          <p:cNvPr id="553" name="Google Shape;553;p10"/>
          <p:cNvGrpSpPr/>
          <p:nvPr/>
        </p:nvGrpSpPr>
        <p:grpSpPr>
          <a:xfrm>
            <a:off x="5262419" y="988420"/>
            <a:ext cx="1540086" cy="258430"/>
            <a:chOff x="5408079" y="531079"/>
            <a:chExt cx="2213626" cy="201492"/>
          </a:xfrm>
        </p:grpSpPr>
        <p:sp>
          <p:nvSpPr>
            <p:cNvPr id="554" name="Google Shape;554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0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grpSp>
        <p:nvGrpSpPr>
          <p:cNvPr id="556" name="Google Shape;556;p10"/>
          <p:cNvGrpSpPr/>
          <p:nvPr/>
        </p:nvGrpSpPr>
        <p:grpSpPr>
          <a:xfrm>
            <a:off x="5168172" y="1901294"/>
            <a:ext cx="2053270" cy="376496"/>
            <a:chOff x="5408077" y="531079"/>
            <a:chExt cx="2213628" cy="201493"/>
          </a:xfrm>
        </p:grpSpPr>
        <p:sp>
          <p:nvSpPr>
            <p:cNvPr id="557" name="Google Shape;557;p10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0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Deputy Executive Director/Head of Programs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4" name="Google Shape;512;p10">
            <a:extLst>
              <a:ext uri="{FF2B5EF4-FFF2-40B4-BE49-F238E27FC236}">
                <a16:creationId xmlns:a16="http://schemas.microsoft.com/office/drawing/2014/main" id="{CDE1A1E2-BDEF-4D26-BAD4-BCA572CFCEC4}"/>
              </a:ext>
            </a:extLst>
          </p:cNvPr>
          <p:cNvGrpSpPr/>
          <p:nvPr/>
        </p:nvGrpSpPr>
        <p:grpSpPr>
          <a:xfrm>
            <a:off x="1814377" y="4178550"/>
            <a:ext cx="1075103" cy="571299"/>
            <a:chOff x="5265440" y="531079"/>
            <a:chExt cx="2413159" cy="211701"/>
          </a:xfrm>
        </p:grpSpPr>
        <p:sp>
          <p:nvSpPr>
            <p:cNvPr id="65" name="Google Shape;513;p10">
              <a:extLst>
                <a:ext uri="{FF2B5EF4-FFF2-40B4-BE49-F238E27FC236}">
                  <a16:creationId xmlns:a16="http://schemas.microsoft.com/office/drawing/2014/main" id="{8C9760EB-86CC-4A8D-97FD-E6958B1DD264}"/>
                </a:ext>
              </a:extLst>
            </p:cNvPr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14;p10">
              <a:extLst>
                <a:ext uri="{FF2B5EF4-FFF2-40B4-BE49-F238E27FC236}">
                  <a16:creationId xmlns:a16="http://schemas.microsoft.com/office/drawing/2014/main" id="{7E63610A-8028-4466-A21C-8FAEFCAAED20}"/>
                </a:ext>
              </a:extLst>
            </p:cNvPr>
            <p:cNvSpPr txBox="1"/>
            <p:nvPr/>
          </p:nvSpPr>
          <p:spPr>
            <a:xfrm>
              <a:off x="5265440" y="541289"/>
              <a:ext cx="2413159" cy="201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 Development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7" name="Google Shape;512;p10">
            <a:extLst>
              <a:ext uri="{FF2B5EF4-FFF2-40B4-BE49-F238E27FC236}">
                <a16:creationId xmlns:a16="http://schemas.microsoft.com/office/drawing/2014/main" id="{3FF3E772-F8A6-4A66-BEAF-90E5459B0AA5}"/>
              </a:ext>
            </a:extLst>
          </p:cNvPr>
          <p:cNvGrpSpPr/>
          <p:nvPr/>
        </p:nvGrpSpPr>
        <p:grpSpPr>
          <a:xfrm>
            <a:off x="3260478" y="4171966"/>
            <a:ext cx="1075103" cy="571299"/>
            <a:chOff x="5265440" y="531079"/>
            <a:chExt cx="2413159" cy="211701"/>
          </a:xfrm>
        </p:grpSpPr>
        <p:sp>
          <p:nvSpPr>
            <p:cNvPr id="68" name="Google Shape;513;p10">
              <a:extLst>
                <a:ext uri="{FF2B5EF4-FFF2-40B4-BE49-F238E27FC236}">
                  <a16:creationId xmlns:a16="http://schemas.microsoft.com/office/drawing/2014/main" id="{AA5605C4-2F34-421C-8E39-3B499AFB2F23}"/>
                </a:ext>
              </a:extLst>
            </p:cNvPr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14;p10">
              <a:extLst>
                <a:ext uri="{FF2B5EF4-FFF2-40B4-BE49-F238E27FC236}">
                  <a16:creationId xmlns:a16="http://schemas.microsoft.com/office/drawing/2014/main" id="{DE9982F5-0E93-4091-9988-916B1701CEE7}"/>
                </a:ext>
              </a:extLst>
            </p:cNvPr>
            <p:cNvSpPr txBox="1"/>
            <p:nvPr/>
          </p:nvSpPr>
          <p:spPr>
            <a:xfrm>
              <a:off x="5265440" y="541289"/>
              <a:ext cx="2413159" cy="201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 Development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0" name="Google Shape;512;p10">
            <a:extLst>
              <a:ext uri="{FF2B5EF4-FFF2-40B4-BE49-F238E27FC236}">
                <a16:creationId xmlns:a16="http://schemas.microsoft.com/office/drawing/2014/main" id="{7E307BFE-6A54-4436-8ED8-847EA92D36C7}"/>
              </a:ext>
            </a:extLst>
          </p:cNvPr>
          <p:cNvGrpSpPr/>
          <p:nvPr/>
        </p:nvGrpSpPr>
        <p:grpSpPr>
          <a:xfrm>
            <a:off x="4789000" y="4167431"/>
            <a:ext cx="1075103" cy="571299"/>
            <a:chOff x="5265440" y="531079"/>
            <a:chExt cx="2413159" cy="211701"/>
          </a:xfrm>
        </p:grpSpPr>
        <p:sp>
          <p:nvSpPr>
            <p:cNvPr id="71" name="Google Shape;513;p10">
              <a:extLst>
                <a:ext uri="{FF2B5EF4-FFF2-40B4-BE49-F238E27FC236}">
                  <a16:creationId xmlns:a16="http://schemas.microsoft.com/office/drawing/2014/main" id="{59AE9D17-F264-4442-BCC4-AC6DBC62FC6D}"/>
                </a:ext>
              </a:extLst>
            </p:cNvPr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14;p10">
              <a:extLst>
                <a:ext uri="{FF2B5EF4-FFF2-40B4-BE49-F238E27FC236}">
                  <a16:creationId xmlns:a16="http://schemas.microsoft.com/office/drawing/2014/main" id="{E47530B0-8E16-46C6-9342-C3FF8B53A954}"/>
                </a:ext>
              </a:extLst>
            </p:cNvPr>
            <p:cNvSpPr txBox="1"/>
            <p:nvPr/>
          </p:nvSpPr>
          <p:spPr>
            <a:xfrm>
              <a:off x="5265440" y="541289"/>
              <a:ext cx="2413159" cy="201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 Development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3" name="Google Shape;563;p11"/>
          <p:cNvCxnSpPr/>
          <p:nvPr/>
        </p:nvCxnSpPr>
        <p:spPr>
          <a:xfrm>
            <a:off x="6289416" y="4208674"/>
            <a:ext cx="20547" cy="123362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4" name="Google Shape;564;p11"/>
          <p:cNvCxnSpPr/>
          <p:nvPr/>
        </p:nvCxnSpPr>
        <p:spPr>
          <a:xfrm rot="10800000">
            <a:off x="6021077" y="3315854"/>
            <a:ext cx="0" cy="88593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65" name="Google Shape;565;p11"/>
          <p:cNvSpPr txBox="1">
            <a:spLocks noGrp="1"/>
          </p:cNvSpPr>
          <p:nvPr>
            <p:ph type="title"/>
          </p:nvPr>
        </p:nvSpPr>
        <p:spPr>
          <a:xfrm>
            <a:off x="3071179" y="135506"/>
            <a:ext cx="5925015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- Programs - Awareness</a:t>
            </a:r>
            <a:endParaRPr sz="2401" b="1">
              <a:solidFill>
                <a:srgbClr val="C2001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11"/>
          <p:cNvSpPr/>
          <p:nvPr/>
        </p:nvSpPr>
        <p:spPr>
          <a:xfrm>
            <a:off x="5065673" y="825385"/>
            <a:ext cx="1834779" cy="437095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sp>
        <p:nvSpPr>
          <p:cNvPr id="567" name="Google Shape;567;p11"/>
          <p:cNvSpPr/>
          <p:nvPr/>
        </p:nvSpPr>
        <p:spPr>
          <a:xfrm>
            <a:off x="5131454" y="1872291"/>
            <a:ext cx="1779246" cy="43394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Roberta Rughetti</a:t>
            </a:r>
            <a:endParaRPr/>
          </a:p>
        </p:txBody>
      </p:sp>
      <p:cxnSp>
        <p:nvCxnSpPr>
          <p:cNvPr id="568" name="Google Shape;568;p11"/>
          <p:cNvCxnSpPr>
            <a:stCxn id="566" idx="2"/>
          </p:cNvCxnSpPr>
          <p:nvPr/>
        </p:nvCxnSpPr>
        <p:spPr>
          <a:xfrm>
            <a:off x="5983063" y="1262480"/>
            <a:ext cx="0" cy="569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69" name="Google Shape;569;p11"/>
          <p:cNvSpPr/>
          <p:nvPr/>
        </p:nvSpPr>
        <p:spPr>
          <a:xfrm>
            <a:off x="3629135" y="4962449"/>
            <a:ext cx="1541660" cy="44725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Viviana Cocchi</a:t>
            </a:r>
            <a:endParaRPr/>
          </a:p>
        </p:txBody>
      </p:sp>
      <p:grpSp>
        <p:nvGrpSpPr>
          <p:cNvPr id="570" name="Google Shape;570;p11"/>
          <p:cNvGrpSpPr/>
          <p:nvPr/>
        </p:nvGrpSpPr>
        <p:grpSpPr>
          <a:xfrm>
            <a:off x="3786463" y="5400097"/>
            <a:ext cx="1161839" cy="582806"/>
            <a:chOff x="5408079" y="531079"/>
            <a:chExt cx="2213626" cy="201492"/>
          </a:xfrm>
        </p:grpSpPr>
        <p:sp>
          <p:nvSpPr>
            <p:cNvPr id="571" name="Google Shape;571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Italian Program Officer-Focal point field</a:t>
              </a:r>
              <a:endParaRPr/>
            </a:p>
          </p:txBody>
        </p:sp>
      </p:grpSp>
      <p:sp>
        <p:nvSpPr>
          <p:cNvPr id="573" name="Google Shape;573;p11"/>
          <p:cNvSpPr/>
          <p:nvPr/>
        </p:nvSpPr>
        <p:spPr>
          <a:xfrm>
            <a:off x="5225736" y="2884240"/>
            <a:ext cx="1514652" cy="43161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Renata Torrente</a:t>
            </a:r>
            <a:endParaRPr/>
          </a:p>
        </p:txBody>
      </p:sp>
      <p:grpSp>
        <p:nvGrpSpPr>
          <p:cNvPr id="574" name="Google Shape;574;p11"/>
          <p:cNvGrpSpPr/>
          <p:nvPr/>
        </p:nvGrpSpPr>
        <p:grpSpPr>
          <a:xfrm>
            <a:off x="4946017" y="3268628"/>
            <a:ext cx="2053271" cy="376498"/>
            <a:chOff x="5408079" y="531079"/>
            <a:chExt cx="2213626" cy="201492"/>
          </a:xfrm>
        </p:grpSpPr>
        <p:sp>
          <p:nvSpPr>
            <p:cNvPr id="575" name="Google Shape;575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1"/>
            <p:cNvSpPr txBox="1"/>
            <p:nvPr/>
          </p:nvSpPr>
          <p:spPr>
            <a:xfrm>
              <a:off x="5408079" y="531079"/>
              <a:ext cx="2213625" cy="201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Awareness Programs Coordinator</a:t>
              </a:r>
              <a:endParaRPr/>
            </a:p>
          </p:txBody>
        </p:sp>
      </p:grpSp>
      <p:sp>
        <p:nvSpPr>
          <p:cNvPr id="577" name="Google Shape;577;p11"/>
          <p:cNvSpPr/>
          <p:nvPr/>
        </p:nvSpPr>
        <p:spPr>
          <a:xfrm>
            <a:off x="1724531" y="4424306"/>
            <a:ext cx="1514653" cy="431617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Cristina Raho</a:t>
            </a:r>
            <a:endParaRPr/>
          </a:p>
        </p:txBody>
      </p:sp>
      <p:cxnSp>
        <p:nvCxnSpPr>
          <p:cNvPr id="578" name="Google Shape;578;p11"/>
          <p:cNvCxnSpPr/>
          <p:nvPr/>
        </p:nvCxnSpPr>
        <p:spPr>
          <a:xfrm>
            <a:off x="2503673" y="4201788"/>
            <a:ext cx="0" cy="24205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79" name="Google Shape;579;p11"/>
          <p:cNvCxnSpPr/>
          <p:nvPr/>
        </p:nvCxnSpPr>
        <p:spPr>
          <a:xfrm>
            <a:off x="5983062" y="2303658"/>
            <a:ext cx="0" cy="58058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0" name="Google Shape;580;p11"/>
          <p:cNvCxnSpPr/>
          <p:nvPr/>
        </p:nvCxnSpPr>
        <p:spPr>
          <a:xfrm>
            <a:off x="4366580" y="4208674"/>
            <a:ext cx="0" cy="87558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81" name="Google Shape;581;p11"/>
          <p:cNvSpPr/>
          <p:nvPr/>
        </p:nvSpPr>
        <p:spPr>
          <a:xfrm>
            <a:off x="5502380" y="5367514"/>
            <a:ext cx="1541660" cy="44725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Gaia Colombo</a:t>
            </a:r>
            <a:endParaRPr/>
          </a:p>
        </p:txBody>
      </p:sp>
      <p:cxnSp>
        <p:nvCxnSpPr>
          <p:cNvPr id="582" name="Google Shape;582;p11"/>
          <p:cNvCxnSpPr/>
          <p:nvPr/>
        </p:nvCxnSpPr>
        <p:spPr>
          <a:xfrm rot="10800000" flipH="1">
            <a:off x="1626598" y="4192227"/>
            <a:ext cx="6518924" cy="1644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83" name="Google Shape;583;p11"/>
          <p:cNvSpPr/>
          <p:nvPr/>
        </p:nvSpPr>
        <p:spPr>
          <a:xfrm>
            <a:off x="245244" y="5736325"/>
            <a:ext cx="1283278" cy="42299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22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Pietro Pinto</a:t>
            </a:r>
            <a:endParaRPr/>
          </a:p>
        </p:txBody>
      </p:sp>
      <p:grpSp>
        <p:nvGrpSpPr>
          <p:cNvPr id="584" name="Google Shape;584;p11"/>
          <p:cNvGrpSpPr/>
          <p:nvPr/>
        </p:nvGrpSpPr>
        <p:grpSpPr>
          <a:xfrm>
            <a:off x="5607686" y="5788810"/>
            <a:ext cx="1363462" cy="542345"/>
            <a:chOff x="5408079" y="531079"/>
            <a:chExt cx="2213626" cy="201492"/>
          </a:xfrm>
        </p:grpSpPr>
        <p:sp>
          <p:nvSpPr>
            <p:cNvPr id="585" name="Google Shape;585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Italian Program Assistant – Focal point field</a:t>
              </a:r>
              <a:endParaRPr/>
            </a:p>
          </p:txBody>
        </p:sp>
      </p:grpSp>
      <p:grpSp>
        <p:nvGrpSpPr>
          <p:cNvPr id="587" name="Google Shape;587;p11"/>
          <p:cNvGrpSpPr/>
          <p:nvPr/>
        </p:nvGrpSpPr>
        <p:grpSpPr>
          <a:xfrm>
            <a:off x="1838918" y="4808909"/>
            <a:ext cx="1295344" cy="407216"/>
            <a:chOff x="5408079" y="531079"/>
            <a:chExt cx="2213626" cy="201492"/>
          </a:xfrm>
        </p:grpSpPr>
        <p:sp>
          <p:nvSpPr>
            <p:cNvPr id="588" name="Google Shape;588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Italian Program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0" name="Google Shape;590;p11"/>
          <p:cNvGrpSpPr/>
          <p:nvPr/>
        </p:nvGrpSpPr>
        <p:grpSpPr>
          <a:xfrm>
            <a:off x="129556" y="6159319"/>
            <a:ext cx="1514653" cy="550862"/>
            <a:chOff x="5408079" y="531079"/>
            <a:chExt cx="2213626" cy="201492"/>
          </a:xfrm>
        </p:grpSpPr>
        <p:sp>
          <p:nvSpPr>
            <p:cNvPr id="591" name="Google Shape;591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Programs &amp; Migration Senior Advisor</a:t>
              </a:r>
              <a:endParaRPr/>
            </a:p>
          </p:txBody>
        </p:sp>
      </p:grpSp>
      <p:sp>
        <p:nvSpPr>
          <p:cNvPr id="593" name="Google Shape;593;p11"/>
          <p:cNvSpPr/>
          <p:nvPr/>
        </p:nvSpPr>
        <p:spPr>
          <a:xfrm>
            <a:off x="7388196" y="4652639"/>
            <a:ext cx="1514653" cy="431617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Sabina Tangerini</a:t>
            </a:r>
            <a:endParaRPr/>
          </a:p>
        </p:txBody>
      </p:sp>
      <p:sp>
        <p:nvSpPr>
          <p:cNvPr id="594" name="Google Shape;594;p11"/>
          <p:cNvSpPr/>
          <p:nvPr/>
        </p:nvSpPr>
        <p:spPr>
          <a:xfrm>
            <a:off x="9134475" y="5712766"/>
            <a:ext cx="987961" cy="42299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22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Francesca Simi</a:t>
            </a:r>
            <a:endParaRPr/>
          </a:p>
        </p:txBody>
      </p:sp>
      <p:cxnSp>
        <p:nvCxnSpPr>
          <p:cNvPr id="595" name="Google Shape;595;p11"/>
          <p:cNvCxnSpPr>
            <a:endCxn id="593" idx="0"/>
          </p:cNvCxnSpPr>
          <p:nvPr/>
        </p:nvCxnSpPr>
        <p:spPr>
          <a:xfrm>
            <a:off x="8145523" y="4182839"/>
            <a:ext cx="0" cy="469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96" name="Google Shape;596;p11"/>
          <p:cNvCxnSpPr/>
          <p:nvPr/>
        </p:nvCxnSpPr>
        <p:spPr>
          <a:xfrm flipH="1">
            <a:off x="758664" y="4201788"/>
            <a:ext cx="9387" cy="129450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597" name="Google Shape;597;p11"/>
          <p:cNvCxnSpPr/>
          <p:nvPr/>
        </p:nvCxnSpPr>
        <p:spPr>
          <a:xfrm>
            <a:off x="758664" y="4201788"/>
            <a:ext cx="863704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598" name="Google Shape;598;p11"/>
          <p:cNvGrpSpPr/>
          <p:nvPr/>
        </p:nvGrpSpPr>
        <p:grpSpPr>
          <a:xfrm>
            <a:off x="9177166" y="6143903"/>
            <a:ext cx="931195" cy="377923"/>
            <a:chOff x="5408079" y="531079"/>
            <a:chExt cx="2213626" cy="201492"/>
          </a:xfrm>
        </p:grpSpPr>
        <p:sp>
          <p:nvSpPr>
            <p:cNvPr id="599" name="Google Shape;599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Programs Consultant</a:t>
              </a:r>
              <a:endParaRPr/>
            </a:p>
          </p:txBody>
        </p:sp>
      </p:grpSp>
      <p:grpSp>
        <p:nvGrpSpPr>
          <p:cNvPr id="601" name="Google Shape;601;p11"/>
          <p:cNvGrpSpPr/>
          <p:nvPr/>
        </p:nvGrpSpPr>
        <p:grpSpPr>
          <a:xfrm>
            <a:off x="10757262" y="6182986"/>
            <a:ext cx="931195" cy="377923"/>
            <a:chOff x="5408079" y="531079"/>
            <a:chExt cx="2213626" cy="201492"/>
          </a:xfrm>
        </p:grpSpPr>
        <p:sp>
          <p:nvSpPr>
            <p:cNvPr id="602" name="Google Shape;602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Programs Consultant</a:t>
              </a:r>
              <a:endParaRPr/>
            </a:p>
          </p:txBody>
        </p:sp>
      </p:grpSp>
      <p:grpSp>
        <p:nvGrpSpPr>
          <p:cNvPr id="604" name="Google Shape;604;p11"/>
          <p:cNvGrpSpPr/>
          <p:nvPr/>
        </p:nvGrpSpPr>
        <p:grpSpPr>
          <a:xfrm>
            <a:off x="7436696" y="5040947"/>
            <a:ext cx="1382453" cy="518793"/>
            <a:chOff x="5408079" y="531079"/>
            <a:chExt cx="2213626" cy="201492"/>
          </a:xfrm>
        </p:grpSpPr>
        <p:sp>
          <p:nvSpPr>
            <p:cNvPr id="605" name="Google Shape;605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Italian Program Specialist-Focal point field</a:t>
              </a:r>
              <a:endParaRPr/>
            </a:p>
          </p:txBody>
        </p:sp>
      </p:grpSp>
      <p:sp>
        <p:nvSpPr>
          <p:cNvPr id="607" name="Google Shape;607;p11"/>
          <p:cNvSpPr/>
          <p:nvPr/>
        </p:nvSpPr>
        <p:spPr>
          <a:xfrm>
            <a:off x="10620690" y="5720909"/>
            <a:ext cx="1193073" cy="42299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22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Lisa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22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Di Mascolo</a:t>
            </a:r>
            <a:endParaRPr/>
          </a:p>
        </p:txBody>
      </p:sp>
      <p:grpSp>
        <p:nvGrpSpPr>
          <p:cNvPr id="608" name="Google Shape;608;p11"/>
          <p:cNvGrpSpPr/>
          <p:nvPr/>
        </p:nvGrpSpPr>
        <p:grpSpPr>
          <a:xfrm>
            <a:off x="5172626" y="1262021"/>
            <a:ext cx="1696902" cy="284744"/>
            <a:chOff x="5408079" y="531079"/>
            <a:chExt cx="2213626" cy="201492"/>
          </a:xfrm>
        </p:grpSpPr>
        <p:sp>
          <p:nvSpPr>
            <p:cNvPr id="609" name="Google Shape;609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1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sp>
        <p:nvSpPr>
          <p:cNvPr id="611" name="Google Shape;611;p11"/>
          <p:cNvSpPr/>
          <p:nvPr/>
        </p:nvSpPr>
        <p:spPr>
          <a:xfrm>
            <a:off x="1076456" y="1133827"/>
            <a:ext cx="100444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Legame funzionale</a:t>
            </a:r>
            <a:endParaRPr/>
          </a:p>
        </p:txBody>
      </p:sp>
      <p:cxnSp>
        <p:nvCxnSpPr>
          <p:cNvPr id="612" name="Google Shape;612;p11"/>
          <p:cNvCxnSpPr/>
          <p:nvPr/>
        </p:nvCxnSpPr>
        <p:spPr>
          <a:xfrm>
            <a:off x="258017" y="1408422"/>
            <a:ext cx="743747" cy="77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13" name="Google Shape;613;p11"/>
          <p:cNvSpPr/>
          <p:nvPr/>
        </p:nvSpPr>
        <p:spPr>
          <a:xfrm>
            <a:off x="411291" y="1701931"/>
            <a:ext cx="494571" cy="15289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11"/>
          <p:cNvSpPr/>
          <p:nvPr/>
        </p:nvSpPr>
        <p:spPr>
          <a:xfrm>
            <a:off x="1001764" y="1596290"/>
            <a:ext cx="117678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Collaboratore</a:t>
            </a:r>
            <a:endParaRPr/>
          </a:p>
        </p:txBody>
      </p:sp>
      <p:cxnSp>
        <p:nvCxnSpPr>
          <p:cNvPr id="615" name="Google Shape;615;p11"/>
          <p:cNvCxnSpPr/>
          <p:nvPr/>
        </p:nvCxnSpPr>
        <p:spPr>
          <a:xfrm>
            <a:off x="8902849" y="4843279"/>
            <a:ext cx="144014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616" name="Google Shape;616;p11"/>
          <p:cNvCxnSpPr/>
          <p:nvPr/>
        </p:nvCxnSpPr>
        <p:spPr>
          <a:xfrm flipH="1">
            <a:off x="10332901" y="4843279"/>
            <a:ext cx="20180" cy="40926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617" name="Google Shape;617;p11"/>
          <p:cNvCxnSpPr/>
          <p:nvPr/>
        </p:nvCxnSpPr>
        <p:spPr>
          <a:xfrm>
            <a:off x="9578898" y="5252547"/>
            <a:ext cx="165038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618" name="Google Shape;618;p11"/>
          <p:cNvCxnSpPr/>
          <p:nvPr/>
        </p:nvCxnSpPr>
        <p:spPr>
          <a:xfrm>
            <a:off x="9513868" y="5234415"/>
            <a:ext cx="2066" cy="4641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619" name="Google Shape;619;p11"/>
          <p:cNvCxnSpPr/>
          <p:nvPr/>
        </p:nvCxnSpPr>
        <p:spPr>
          <a:xfrm flipH="1">
            <a:off x="11179974" y="5225461"/>
            <a:ext cx="6522" cy="44846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620" name="Google Shape;620;p11"/>
          <p:cNvGrpSpPr/>
          <p:nvPr/>
        </p:nvGrpSpPr>
        <p:grpSpPr>
          <a:xfrm>
            <a:off x="4994442" y="2266936"/>
            <a:ext cx="2053270" cy="376496"/>
            <a:chOff x="5408077" y="531079"/>
            <a:chExt cx="2213628" cy="201493"/>
          </a:xfrm>
        </p:grpSpPr>
        <p:sp>
          <p:nvSpPr>
            <p:cNvPr id="621" name="Google Shape;621;p11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1"/>
            <p:cNvSpPr txBox="1"/>
            <p:nvPr/>
          </p:nvSpPr>
          <p:spPr>
            <a:xfrm>
              <a:off x="5408077" y="531080"/>
              <a:ext cx="2213626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Deputy Executive Director/Head of Programs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Google Shape;130;p2"/>
          <p:cNvCxnSpPr/>
          <p:nvPr/>
        </p:nvCxnSpPr>
        <p:spPr>
          <a:xfrm>
            <a:off x="6126271" y="3269356"/>
            <a:ext cx="0" cy="111687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1" name="Google Shape;131;p2"/>
          <p:cNvSpPr/>
          <p:nvPr/>
        </p:nvSpPr>
        <p:spPr>
          <a:xfrm>
            <a:off x="5176952" y="1288354"/>
            <a:ext cx="1697838" cy="371488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title"/>
          </p:nvPr>
        </p:nvSpPr>
        <p:spPr>
          <a:xfrm>
            <a:off x="2019135" y="-11575"/>
            <a:ext cx="7571722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Human </a:t>
            </a:r>
            <a:r>
              <a:rPr lang="it-IT" sz="2401" b="1" dirty="0" err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it-IT" sz="2401" b="1" dirty="0" err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beyond</a:t>
            </a:r>
            <a:endParaRPr dirty="0"/>
          </a:p>
        </p:txBody>
      </p:sp>
      <p:cxnSp>
        <p:nvCxnSpPr>
          <p:cNvPr id="133" name="Google Shape;133;p2"/>
          <p:cNvCxnSpPr/>
          <p:nvPr/>
        </p:nvCxnSpPr>
        <p:spPr>
          <a:xfrm flipH="1">
            <a:off x="6115392" y="1659842"/>
            <a:ext cx="1" cy="73093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2"/>
          <p:cNvCxnSpPr>
            <a:cxnSpLocks/>
          </p:cNvCxnSpPr>
          <p:nvPr/>
        </p:nvCxnSpPr>
        <p:spPr>
          <a:xfrm flipH="1">
            <a:off x="2483128" y="3231257"/>
            <a:ext cx="5796814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5" name="Google Shape;135;p2"/>
          <p:cNvSpPr/>
          <p:nvPr/>
        </p:nvSpPr>
        <p:spPr>
          <a:xfrm>
            <a:off x="5501345" y="4243479"/>
            <a:ext cx="1388554" cy="390577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Federica Darida</a:t>
            </a: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1705860" y="3776933"/>
            <a:ext cx="1574281" cy="387975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Claudia d’Amore</a:t>
            </a:r>
            <a:endParaRPr/>
          </a:p>
        </p:txBody>
      </p:sp>
      <p:grpSp>
        <p:nvGrpSpPr>
          <p:cNvPr id="137" name="Google Shape;137;p2"/>
          <p:cNvGrpSpPr/>
          <p:nvPr/>
        </p:nvGrpSpPr>
        <p:grpSpPr>
          <a:xfrm>
            <a:off x="1932799" y="4145201"/>
            <a:ext cx="1120402" cy="258430"/>
            <a:chOff x="5408079" y="531079"/>
            <a:chExt cx="2213626" cy="201492"/>
          </a:xfrm>
        </p:grpSpPr>
        <p:sp>
          <p:nvSpPr>
            <p:cNvPr id="138" name="Google Shape;138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Hr Coordinator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2483126" y="4417464"/>
            <a:ext cx="0" cy="49251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>
            <a:endCxn id="136" idx="0"/>
          </p:cNvCxnSpPr>
          <p:nvPr/>
        </p:nvCxnSpPr>
        <p:spPr>
          <a:xfrm>
            <a:off x="2493001" y="3251033"/>
            <a:ext cx="0" cy="525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2" name="Google Shape;142;p2"/>
          <p:cNvSpPr/>
          <p:nvPr/>
        </p:nvSpPr>
        <p:spPr>
          <a:xfrm>
            <a:off x="9984518" y="4336643"/>
            <a:ext cx="1712639" cy="68291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255186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Paolo Maddalena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Noah S.r.l.</a:t>
            </a:r>
            <a:endParaRPr/>
          </a:p>
        </p:txBody>
      </p:sp>
      <p:grpSp>
        <p:nvGrpSpPr>
          <p:cNvPr id="143" name="Google Shape;143;p2"/>
          <p:cNvGrpSpPr/>
          <p:nvPr/>
        </p:nvGrpSpPr>
        <p:grpSpPr>
          <a:xfrm>
            <a:off x="10309981" y="4962253"/>
            <a:ext cx="1001845" cy="242515"/>
            <a:chOff x="5408079" y="531079"/>
            <a:chExt cx="2213626" cy="201492"/>
          </a:xfrm>
        </p:grpSpPr>
        <p:sp>
          <p:nvSpPr>
            <p:cNvPr id="144" name="Google Shape;144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 Support</a:t>
              </a:r>
              <a:endParaRPr/>
            </a:p>
          </p:txBody>
        </p:sp>
      </p:grpSp>
      <p:cxnSp>
        <p:nvCxnSpPr>
          <p:cNvPr id="146" name="Google Shape;146;p2"/>
          <p:cNvCxnSpPr>
            <a:cxnSpLocks/>
          </p:cNvCxnSpPr>
          <p:nvPr/>
        </p:nvCxnSpPr>
        <p:spPr>
          <a:xfrm flipH="1">
            <a:off x="6874789" y="4438767"/>
            <a:ext cx="2700343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47" name="Google Shape;147;p2"/>
          <p:cNvSpPr/>
          <p:nvPr/>
        </p:nvSpPr>
        <p:spPr>
          <a:xfrm>
            <a:off x="1720001" y="4943079"/>
            <a:ext cx="1574275" cy="37565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Ciro Genovese</a:t>
            </a:r>
            <a:endParaRPr dirty="0"/>
          </a:p>
        </p:txBody>
      </p:sp>
      <p:grpSp>
        <p:nvGrpSpPr>
          <p:cNvPr id="148" name="Google Shape;148;p2"/>
          <p:cNvGrpSpPr/>
          <p:nvPr/>
        </p:nvGrpSpPr>
        <p:grpSpPr>
          <a:xfrm>
            <a:off x="1946937" y="5345487"/>
            <a:ext cx="1120401" cy="258430"/>
            <a:chOff x="5408080" y="531079"/>
            <a:chExt cx="2213625" cy="201492"/>
          </a:xfrm>
        </p:grpSpPr>
        <p:sp>
          <p:nvSpPr>
            <p:cNvPr id="149" name="Google Shape;149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 txBox="1"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Hr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1" name="Google Shape;151;p2"/>
          <p:cNvGrpSpPr/>
          <p:nvPr/>
        </p:nvGrpSpPr>
        <p:grpSpPr>
          <a:xfrm>
            <a:off x="5557199" y="4609545"/>
            <a:ext cx="1276845" cy="258430"/>
            <a:chOff x="5408079" y="531079"/>
            <a:chExt cx="2213626" cy="201492"/>
          </a:xfrm>
        </p:grpSpPr>
        <p:sp>
          <p:nvSpPr>
            <p:cNvPr id="152" name="Google Shape;152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Office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4" name="Google Shape;154;p2"/>
          <p:cNvGrpSpPr/>
          <p:nvPr/>
        </p:nvGrpSpPr>
        <p:grpSpPr>
          <a:xfrm>
            <a:off x="5255828" y="1671984"/>
            <a:ext cx="1540086" cy="258430"/>
            <a:chOff x="5408079" y="531079"/>
            <a:chExt cx="2213626" cy="201492"/>
          </a:xfrm>
        </p:grpSpPr>
        <p:sp>
          <p:nvSpPr>
            <p:cNvPr id="155" name="Google Shape;155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sp>
        <p:nvSpPr>
          <p:cNvPr id="157" name="Google Shape;157;p2"/>
          <p:cNvSpPr/>
          <p:nvPr/>
        </p:nvSpPr>
        <p:spPr>
          <a:xfrm>
            <a:off x="10576735" y="6046415"/>
            <a:ext cx="10044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Legame funzionale</a:t>
            </a:r>
            <a:endParaRPr/>
          </a:p>
        </p:txBody>
      </p:sp>
      <p:cxnSp>
        <p:nvCxnSpPr>
          <p:cNvPr id="158" name="Google Shape;158;p2"/>
          <p:cNvCxnSpPr/>
          <p:nvPr/>
        </p:nvCxnSpPr>
        <p:spPr>
          <a:xfrm>
            <a:off x="9713031" y="6234373"/>
            <a:ext cx="743747" cy="77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9" name="Google Shape;159;p2"/>
          <p:cNvSpPr/>
          <p:nvPr/>
        </p:nvSpPr>
        <p:spPr>
          <a:xfrm>
            <a:off x="9774626" y="6612562"/>
            <a:ext cx="494571" cy="15289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25518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10502043" y="6508878"/>
            <a:ext cx="117678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Collaboratore</a:t>
            </a:r>
            <a:endParaRPr/>
          </a:p>
        </p:txBody>
      </p:sp>
      <p:cxnSp>
        <p:nvCxnSpPr>
          <p:cNvPr id="161" name="Google Shape;161;p2"/>
          <p:cNvCxnSpPr/>
          <p:nvPr/>
        </p:nvCxnSpPr>
        <p:spPr>
          <a:xfrm>
            <a:off x="8279942" y="3247394"/>
            <a:ext cx="0" cy="180309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2" name="Google Shape;162;p2"/>
          <p:cNvSpPr/>
          <p:nvPr/>
        </p:nvSpPr>
        <p:spPr>
          <a:xfrm>
            <a:off x="7522288" y="4943079"/>
            <a:ext cx="1476779" cy="36255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Laura Barral</a:t>
            </a:r>
            <a:endParaRPr/>
          </a:p>
        </p:txBody>
      </p:sp>
      <p:grpSp>
        <p:nvGrpSpPr>
          <p:cNvPr id="163" name="Google Shape;163;p2"/>
          <p:cNvGrpSpPr/>
          <p:nvPr/>
        </p:nvGrpSpPr>
        <p:grpSpPr>
          <a:xfrm>
            <a:off x="7602918" y="5305629"/>
            <a:ext cx="1276845" cy="258430"/>
            <a:chOff x="5408079" y="531079"/>
            <a:chExt cx="2213626" cy="201492"/>
          </a:xfrm>
        </p:grpSpPr>
        <p:sp>
          <p:nvSpPr>
            <p:cNvPr id="164" name="Google Shape;164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Office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66" name="Google Shape;166;p2"/>
          <p:cNvSpPr/>
          <p:nvPr/>
        </p:nvSpPr>
        <p:spPr>
          <a:xfrm>
            <a:off x="5217779" y="2207321"/>
            <a:ext cx="1697838" cy="371488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cxnSp>
        <p:nvCxnSpPr>
          <p:cNvPr id="167" name="Google Shape;167;p2"/>
          <p:cNvCxnSpPr/>
          <p:nvPr/>
        </p:nvCxnSpPr>
        <p:spPr>
          <a:xfrm>
            <a:off x="6115392" y="2706908"/>
            <a:ext cx="1" cy="51134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68" name="Google Shape;168;p2"/>
          <p:cNvGrpSpPr/>
          <p:nvPr/>
        </p:nvGrpSpPr>
        <p:grpSpPr>
          <a:xfrm>
            <a:off x="5296663" y="2543800"/>
            <a:ext cx="1578127" cy="346398"/>
            <a:chOff x="5408079" y="531079"/>
            <a:chExt cx="2213626" cy="201492"/>
          </a:xfrm>
        </p:grpSpPr>
        <p:sp>
          <p:nvSpPr>
            <p:cNvPr id="169" name="Google Shape;169;p2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Human Resources ad interim</a:t>
              </a:r>
              <a:endParaRPr/>
            </a:p>
          </p:txBody>
        </p:sp>
      </p:grpSp>
      <p:cxnSp>
        <p:nvCxnSpPr>
          <p:cNvPr id="45" name="Google Shape;146;p2">
            <a:extLst>
              <a:ext uri="{FF2B5EF4-FFF2-40B4-BE49-F238E27FC236}">
                <a16:creationId xmlns:a16="http://schemas.microsoft.com/office/drawing/2014/main" id="{FA7F011E-E6B6-4C95-8E12-2B7205D2FAC3}"/>
              </a:ext>
            </a:extLst>
          </p:cNvPr>
          <p:cNvCxnSpPr>
            <a:cxnSpLocks/>
          </p:cNvCxnSpPr>
          <p:nvPr/>
        </p:nvCxnSpPr>
        <p:spPr>
          <a:xfrm flipH="1">
            <a:off x="9035791" y="5130904"/>
            <a:ext cx="555066" cy="6951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7" name="Google Shape;146;p2">
            <a:extLst>
              <a:ext uri="{FF2B5EF4-FFF2-40B4-BE49-F238E27FC236}">
                <a16:creationId xmlns:a16="http://schemas.microsoft.com/office/drawing/2014/main" id="{3D85A343-9630-4100-AAD1-4ABCA25EAEB6}"/>
              </a:ext>
            </a:extLst>
          </p:cNvPr>
          <p:cNvCxnSpPr>
            <a:cxnSpLocks/>
          </p:cNvCxnSpPr>
          <p:nvPr/>
        </p:nvCxnSpPr>
        <p:spPr>
          <a:xfrm>
            <a:off x="9590857" y="4429375"/>
            <a:ext cx="0" cy="701529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46;p2">
            <a:extLst>
              <a:ext uri="{FF2B5EF4-FFF2-40B4-BE49-F238E27FC236}">
                <a16:creationId xmlns:a16="http://schemas.microsoft.com/office/drawing/2014/main" id="{63512E2C-34D0-43DF-ABE9-A50B97C3042C}"/>
              </a:ext>
            </a:extLst>
          </p:cNvPr>
          <p:cNvCxnSpPr>
            <a:cxnSpLocks/>
          </p:cNvCxnSpPr>
          <p:nvPr/>
        </p:nvCxnSpPr>
        <p:spPr>
          <a:xfrm flipH="1">
            <a:off x="9590857" y="4678099"/>
            <a:ext cx="37950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" name="Google Shape;221;p3"/>
          <p:cNvCxnSpPr>
            <a:cxnSpLocks/>
          </p:cNvCxnSpPr>
          <p:nvPr/>
        </p:nvCxnSpPr>
        <p:spPr>
          <a:xfrm flipV="1">
            <a:off x="2854915" y="4170370"/>
            <a:ext cx="0" cy="108468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6" name="Google Shape;176;p3"/>
          <p:cNvCxnSpPr/>
          <p:nvPr/>
        </p:nvCxnSpPr>
        <p:spPr>
          <a:xfrm flipH="1">
            <a:off x="5786623" y="1097867"/>
            <a:ext cx="1" cy="10570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7" name="Google Shape;177;p3"/>
          <p:cNvCxnSpPr/>
          <p:nvPr/>
        </p:nvCxnSpPr>
        <p:spPr>
          <a:xfrm rot="10800000">
            <a:off x="8513843" y="4096442"/>
            <a:ext cx="0" cy="20322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8" name="Google Shape;178;p3"/>
          <p:cNvCxnSpPr/>
          <p:nvPr/>
        </p:nvCxnSpPr>
        <p:spPr>
          <a:xfrm rot="10800000">
            <a:off x="7215823" y="4120083"/>
            <a:ext cx="0" cy="22634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3"/>
          <p:cNvCxnSpPr/>
          <p:nvPr/>
        </p:nvCxnSpPr>
        <p:spPr>
          <a:xfrm rot="10800000">
            <a:off x="10797676" y="4104014"/>
            <a:ext cx="0" cy="205499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0" name="Google Shape;180;p3"/>
          <p:cNvCxnSpPr/>
          <p:nvPr/>
        </p:nvCxnSpPr>
        <p:spPr>
          <a:xfrm rot="10800000">
            <a:off x="9984176" y="4096442"/>
            <a:ext cx="1587411" cy="757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1" name="Google Shape;181;p3"/>
          <p:cNvCxnSpPr/>
          <p:nvPr/>
        </p:nvCxnSpPr>
        <p:spPr>
          <a:xfrm rot="10800000">
            <a:off x="8333859" y="3411497"/>
            <a:ext cx="8616" cy="70858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2" name="Google Shape;182;p3"/>
          <p:cNvCxnSpPr>
            <a:stCxn id="183" idx="0"/>
          </p:cNvCxnSpPr>
          <p:nvPr/>
        </p:nvCxnSpPr>
        <p:spPr>
          <a:xfrm rot="10800000">
            <a:off x="1397418" y="5275927"/>
            <a:ext cx="0" cy="649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4" name="Google Shape;184;p3"/>
          <p:cNvSpPr/>
          <p:nvPr/>
        </p:nvSpPr>
        <p:spPr>
          <a:xfrm>
            <a:off x="4848184" y="726379"/>
            <a:ext cx="1697838" cy="371488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sp>
        <p:nvSpPr>
          <p:cNvPr id="185" name="Google Shape;185;p3"/>
          <p:cNvSpPr txBox="1">
            <a:spLocks noGrp="1"/>
          </p:cNvSpPr>
          <p:nvPr>
            <p:ph type="title"/>
          </p:nvPr>
        </p:nvSpPr>
        <p:spPr>
          <a:xfrm>
            <a:off x="3236459" y="12612"/>
            <a:ext cx="5835804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Administration &amp; Finance </a:t>
            </a:r>
            <a:endParaRPr/>
          </a:p>
        </p:txBody>
      </p:sp>
      <p:grpSp>
        <p:nvGrpSpPr>
          <p:cNvPr id="186" name="Google Shape;186;p3"/>
          <p:cNvGrpSpPr/>
          <p:nvPr/>
        </p:nvGrpSpPr>
        <p:grpSpPr>
          <a:xfrm>
            <a:off x="4957920" y="1060837"/>
            <a:ext cx="1540086" cy="258430"/>
            <a:chOff x="5408079" y="531079"/>
            <a:chExt cx="2213626" cy="201492"/>
          </a:xfrm>
        </p:grpSpPr>
        <p:sp>
          <p:nvSpPr>
            <p:cNvPr id="187" name="Google Shape;187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cxnSp>
        <p:nvCxnSpPr>
          <p:cNvPr id="189" name="Google Shape;189;p3"/>
          <p:cNvCxnSpPr/>
          <p:nvPr/>
        </p:nvCxnSpPr>
        <p:spPr>
          <a:xfrm rot="10800000">
            <a:off x="2825769" y="3442411"/>
            <a:ext cx="10572" cy="71814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0" name="Google Shape;190;p3"/>
          <p:cNvSpPr/>
          <p:nvPr/>
        </p:nvSpPr>
        <p:spPr>
          <a:xfrm>
            <a:off x="2103288" y="3025833"/>
            <a:ext cx="1344712" cy="445197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Francesca Mula</a:t>
            </a:r>
            <a:endParaRPr/>
          </a:p>
        </p:txBody>
      </p:sp>
      <p:sp>
        <p:nvSpPr>
          <p:cNvPr id="191" name="Google Shape;191;p3"/>
          <p:cNvSpPr/>
          <p:nvPr/>
        </p:nvSpPr>
        <p:spPr>
          <a:xfrm>
            <a:off x="764205" y="4398098"/>
            <a:ext cx="1187667" cy="412987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Massimo Proietti</a:t>
            </a:r>
            <a:endParaRPr/>
          </a:p>
        </p:txBody>
      </p:sp>
      <p:cxnSp>
        <p:nvCxnSpPr>
          <p:cNvPr id="192" name="Google Shape;192;p3"/>
          <p:cNvCxnSpPr/>
          <p:nvPr/>
        </p:nvCxnSpPr>
        <p:spPr>
          <a:xfrm rot="10800000">
            <a:off x="1364725" y="4171757"/>
            <a:ext cx="0" cy="22634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3" name="Google Shape;193;p3"/>
          <p:cNvCxnSpPr>
            <a:cxnSpLocks/>
          </p:cNvCxnSpPr>
          <p:nvPr/>
        </p:nvCxnSpPr>
        <p:spPr>
          <a:xfrm flipH="1">
            <a:off x="1364725" y="4170370"/>
            <a:ext cx="2900117" cy="1612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4" name="Google Shape;194;p3"/>
          <p:cNvSpPr/>
          <p:nvPr/>
        </p:nvSpPr>
        <p:spPr>
          <a:xfrm>
            <a:off x="7575297" y="3021070"/>
            <a:ext cx="1362297" cy="37431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Caterina Desole</a:t>
            </a:r>
            <a:endParaRPr sz="1200" b="1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p3"/>
          <p:cNvSpPr/>
          <p:nvPr/>
        </p:nvSpPr>
        <p:spPr>
          <a:xfrm>
            <a:off x="10016854" y="5951885"/>
            <a:ext cx="1677980" cy="414237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Elisabetta Venettacci</a:t>
            </a:r>
            <a:endParaRPr/>
          </a:p>
        </p:txBody>
      </p:sp>
      <p:grpSp>
        <p:nvGrpSpPr>
          <p:cNvPr id="196" name="Google Shape;196;p3"/>
          <p:cNvGrpSpPr/>
          <p:nvPr/>
        </p:nvGrpSpPr>
        <p:grpSpPr>
          <a:xfrm>
            <a:off x="9927501" y="6318879"/>
            <a:ext cx="1949673" cy="432916"/>
            <a:chOff x="5408080" y="531079"/>
            <a:chExt cx="2213625" cy="201492"/>
          </a:xfrm>
        </p:grpSpPr>
        <p:sp>
          <p:nvSpPr>
            <p:cNvPr id="197" name="Google Shape;197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 txBox="1"/>
            <p:nvPr/>
          </p:nvSpPr>
          <p:spPr>
            <a:xfrm>
              <a:off x="5408080" y="572372"/>
              <a:ext cx="2213624" cy="1460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&amp; Finance Programs  Officer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99" name="Google Shape;199;p3"/>
          <p:cNvSpPr/>
          <p:nvPr/>
        </p:nvSpPr>
        <p:spPr>
          <a:xfrm>
            <a:off x="9471037" y="4345593"/>
            <a:ext cx="1026278" cy="42242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Sara Taglialatela</a:t>
            </a:r>
            <a:endParaRPr/>
          </a:p>
        </p:txBody>
      </p:sp>
      <p:grpSp>
        <p:nvGrpSpPr>
          <p:cNvPr id="200" name="Google Shape;200;p3"/>
          <p:cNvGrpSpPr/>
          <p:nvPr/>
        </p:nvGrpSpPr>
        <p:grpSpPr>
          <a:xfrm>
            <a:off x="7256995" y="3363192"/>
            <a:ext cx="1998899" cy="458292"/>
            <a:chOff x="5344119" y="531079"/>
            <a:chExt cx="2338488" cy="225688"/>
          </a:xfrm>
        </p:grpSpPr>
        <p:sp>
          <p:nvSpPr>
            <p:cNvPr id="201" name="Google Shape;201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 txBox="1"/>
            <p:nvPr/>
          </p:nvSpPr>
          <p:spPr>
            <a:xfrm>
              <a:off x="5344119" y="537253"/>
              <a:ext cx="2338488" cy="219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&amp; Finance Programs Coordinator </a:t>
              </a:r>
              <a:endParaRPr/>
            </a:p>
          </p:txBody>
        </p:sp>
      </p:grpSp>
      <p:sp>
        <p:nvSpPr>
          <p:cNvPr id="183" name="Google Shape;183;p3"/>
          <p:cNvSpPr/>
          <p:nvPr/>
        </p:nvSpPr>
        <p:spPr>
          <a:xfrm>
            <a:off x="641413" y="5925727"/>
            <a:ext cx="1512009" cy="42046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Matteo Fulvio</a:t>
            </a:r>
            <a:endParaRPr/>
          </a:p>
        </p:txBody>
      </p:sp>
      <p:grpSp>
        <p:nvGrpSpPr>
          <p:cNvPr id="203" name="Google Shape;203;p3"/>
          <p:cNvGrpSpPr/>
          <p:nvPr/>
        </p:nvGrpSpPr>
        <p:grpSpPr>
          <a:xfrm>
            <a:off x="764205" y="6364035"/>
            <a:ext cx="1326213" cy="387760"/>
            <a:chOff x="5582580" y="527257"/>
            <a:chExt cx="2250305" cy="302328"/>
          </a:xfrm>
        </p:grpSpPr>
        <p:sp>
          <p:nvSpPr>
            <p:cNvPr id="204" name="Google Shape;204;p3"/>
            <p:cNvSpPr/>
            <p:nvPr/>
          </p:nvSpPr>
          <p:spPr>
            <a:xfrm>
              <a:off x="5582580" y="527257"/>
              <a:ext cx="2174699" cy="280718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 txBox="1"/>
            <p:nvPr/>
          </p:nvSpPr>
          <p:spPr>
            <a:xfrm>
              <a:off x="5582750" y="548867"/>
              <a:ext cx="2250135" cy="2807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Officer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6" name="Google Shape;206;p3"/>
          <p:cNvGrpSpPr/>
          <p:nvPr/>
        </p:nvGrpSpPr>
        <p:grpSpPr>
          <a:xfrm>
            <a:off x="1717700" y="3413306"/>
            <a:ext cx="2082961" cy="258430"/>
            <a:chOff x="5408079" y="531079"/>
            <a:chExt cx="2213626" cy="201492"/>
          </a:xfrm>
        </p:grpSpPr>
        <p:sp>
          <p:nvSpPr>
            <p:cNvPr id="207" name="Google Shape;207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Coordinator</a:t>
              </a:r>
              <a:endParaRPr/>
            </a:p>
          </p:txBody>
        </p:sp>
      </p:grpSp>
      <p:sp>
        <p:nvSpPr>
          <p:cNvPr id="209" name="Google Shape;209;p3"/>
          <p:cNvSpPr/>
          <p:nvPr/>
        </p:nvSpPr>
        <p:spPr>
          <a:xfrm>
            <a:off x="6792946" y="4305235"/>
            <a:ext cx="843825" cy="45195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Romina Ferri</a:t>
            </a:r>
            <a:endParaRPr/>
          </a:p>
        </p:txBody>
      </p:sp>
      <p:sp>
        <p:nvSpPr>
          <p:cNvPr id="210" name="Google Shape;210;p3"/>
          <p:cNvSpPr/>
          <p:nvPr/>
        </p:nvSpPr>
        <p:spPr>
          <a:xfrm>
            <a:off x="3764286" y="4393279"/>
            <a:ext cx="977870" cy="43526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Anna Blandolino</a:t>
            </a:r>
            <a:endParaRPr/>
          </a:p>
        </p:txBody>
      </p:sp>
      <p:sp>
        <p:nvSpPr>
          <p:cNvPr id="211" name="Google Shape;211;p3"/>
          <p:cNvSpPr/>
          <p:nvPr/>
        </p:nvSpPr>
        <p:spPr>
          <a:xfrm>
            <a:off x="8101722" y="4303958"/>
            <a:ext cx="824242" cy="4492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Deborah Olivetti</a:t>
            </a:r>
            <a:endParaRPr/>
          </a:p>
        </p:txBody>
      </p:sp>
      <p:sp>
        <p:nvSpPr>
          <p:cNvPr id="212" name="Google Shape;212;p3"/>
          <p:cNvSpPr/>
          <p:nvPr/>
        </p:nvSpPr>
        <p:spPr>
          <a:xfrm>
            <a:off x="2374326" y="5023189"/>
            <a:ext cx="1055814" cy="42714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Alessandra Giacotto</a:t>
            </a:r>
            <a:endParaRPr dirty="0"/>
          </a:p>
        </p:txBody>
      </p:sp>
      <p:grpSp>
        <p:nvGrpSpPr>
          <p:cNvPr id="213" name="Google Shape;213;p3"/>
          <p:cNvGrpSpPr/>
          <p:nvPr/>
        </p:nvGrpSpPr>
        <p:grpSpPr>
          <a:xfrm>
            <a:off x="2349972" y="5476113"/>
            <a:ext cx="1137728" cy="375651"/>
            <a:chOff x="5408078" y="531079"/>
            <a:chExt cx="2213627" cy="201492"/>
          </a:xfrm>
        </p:grpSpPr>
        <p:sp>
          <p:nvSpPr>
            <p:cNvPr id="214" name="Google Shape;214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 txBox="1"/>
            <p:nvPr/>
          </p:nvSpPr>
          <p:spPr>
            <a:xfrm>
              <a:off x="5408078" y="531079"/>
              <a:ext cx="2213624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216" name="Google Shape;216;p3"/>
          <p:cNvCxnSpPr>
            <a:cxnSpLocks/>
          </p:cNvCxnSpPr>
          <p:nvPr/>
        </p:nvCxnSpPr>
        <p:spPr>
          <a:xfrm flipH="1">
            <a:off x="2854915" y="2806127"/>
            <a:ext cx="5401530" cy="105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7" name="Google Shape;217;p3"/>
          <p:cNvCxnSpPr/>
          <p:nvPr/>
        </p:nvCxnSpPr>
        <p:spPr>
          <a:xfrm rot="10800000">
            <a:off x="2845527" y="2806127"/>
            <a:ext cx="0" cy="22661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18" name="Google Shape;218;p3"/>
          <p:cNvGrpSpPr/>
          <p:nvPr/>
        </p:nvGrpSpPr>
        <p:grpSpPr>
          <a:xfrm>
            <a:off x="641413" y="4834895"/>
            <a:ext cx="1501480" cy="413661"/>
            <a:chOff x="5408078" y="531079"/>
            <a:chExt cx="2213627" cy="201492"/>
          </a:xfrm>
        </p:grpSpPr>
        <p:sp>
          <p:nvSpPr>
            <p:cNvPr id="219" name="Google Shape;219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 txBox="1"/>
            <p:nvPr/>
          </p:nvSpPr>
          <p:spPr>
            <a:xfrm>
              <a:off x="5408078" y="531079"/>
              <a:ext cx="2213624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&amp; Database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2" name="Google Shape;222;p3"/>
          <p:cNvGrpSpPr/>
          <p:nvPr/>
        </p:nvGrpSpPr>
        <p:grpSpPr>
          <a:xfrm>
            <a:off x="3660452" y="4841420"/>
            <a:ext cx="1187586" cy="375651"/>
            <a:chOff x="5408078" y="531079"/>
            <a:chExt cx="2213627" cy="201492"/>
          </a:xfrm>
        </p:grpSpPr>
        <p:sp>
          <p:nvSpPr>
            <p:cNvPr id="223" name="Google Shape;223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 txBox="1"/>
            <p:nvPr/>
          </p:nvSpPr>
          <p:spPr>
            <a:xfrm>
              <a:off x="5408078" y="531079"/>
              <a:ext cx="2213624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225" name="Google Shape;225;p3"/>
          <p:cNvCxnSpPr/>
          <p:nvPr/>
        </p:nvCxnSpPr>
        <p:spPr>
          <a:xfrm rot="10800000">
            <a:off x="4264843" y="4186492"/>
            <a:ext cx="0" cy="22634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6" name="Google Shape;226;p3"/>
          <p:cNvCxnSpPr/>
          <p:nvPr/>
        </p:nvCxnSpPr>
        <p:spPr>
          <a:xfrm rot="10800000">
            <a:off x="9985149" y="4096442"/>
            <a:ext cx="0" cy="21412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7" name="Google Shape;227;p3"/>
          <p:cNvCxnSpPr/>
          <p:nvPr/>
        </p:nvCxnSpPr>
        <p:spPr>
          <a:xfrm rot="10800000">
            <a:off x="5922622" y="4123213"/>
            <a:ext cx="0" cy="22634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8" name="Google Shape;228;p3"/>
          <p:cNvSpPr/>
          <p:nvPr/>
        </p:nvSpPr>
        <p:spPr>
          <a:xfrm>
            <a:off x="5507457" y="4335202"/>
            <a:ext cx="843826" cy="42046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Luca Davini</a:t>
            </a:r>
            <a:endParaRPr/>
          </a:p>
        </p:txBody>
      </p:sp>
      <p:sp>
        <p:nvSpPr>
          <p:cNvPr id="229" name="Google Shape;229;p3"/>
          <p:cNvSpPr/>
          <p:nvPr/>
        </p:nvSpPr>
        <p:spPr>
          <a:xfrm>
            <a:off x="11104561" y="4312516"/>
            <a:ext cx="934052" cy="488578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Michela Boni</a:t>
            </a:r>
            <a:endParaRPr/>
          </a:p>
        </p:txBody>
      </p:sp>
      <p:grpSp>
        <p:nvGrpSpPr>
          <p:cNvPr id="230" name="Google Shape;230;p3"/>
          <p:cNvGrpSpPr/>
          <p:nvPr/>
        </p:nvGrpSpPr>
        <p:grpSpPr>
          <a:xfrm>
            <a:off x="10977686" y="4772990"/>
            <a:ext cx="1143737" cy="675418"/>
            <a:chOff x="5408078" y="531079"/>
            <a:chExt cx="2213627" cy="201492"/>
          </a:xfrm>
        </p:grpSpPr>
        <p:sp>
          <p:nvSpPr>
            <p:cNvPr id="231" name="Google Shape;231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 txBox="1"/>
            <p:nvPr/>
          </p:nvSpPr>
          <p:spPr>
            <a:xfrm>
              <a:off x="5408078" y="531079"/>
              <a:ext cx="2213624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&amp; Finance Programs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3" name="Google Shape;233;p3"/>
          <p:cNvGrpSpPr/>
          <p:nvPr/>
        </p:nvGrpSpPr>
        <p:grpSpPr>
          <a:xfrm>
            <a:off x="5342420" y="4744058"/>
            <a:ext cx="1187229" cy="488578"/>
            <a:chOff x="1008671" y="745116"/>
            <a:chExt cx="3533321" cy="282052"/>
          </a:xfrm>
        </p:grpSpPr>
        <p:sp>
          <p:nvSpPr>
            <p:cNvPr id="234" name="Google Shape;234;p3"/>
            <p:cNvSpPr/>
            <p:nvPr/>
          </p:nvSpPr>
          <p:spPr>
            <a:xfrm>
              <a:off x="1076426" y="745116"/>
              <a:ext cx="3465566" cy="28205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 txBox="1"/>
            <p:nvPr/>
          </p:nvSpPr>
          <p:spPr>
            <a:xfrm>
              <a:off x="1008671" y="814868"/>
              <a:ext cx="3533321" cy="146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Desk Specialist 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6" name="Google Shape;236;p3"/>
          <p:cNvGrpSpPr/>
          <p:nvPr/>
        </p:nvGrpSpPr>
        <p:grpSpPr>
          <a:xfrm>
            <a:off x="6589320" y="4755664"/>
            <a:ext cx="1234934" cy="488578"/>
            <a:chOff x="1008671" y="745116"/>
            <a:chExt cx="3533321" cy="282052"/>
          </a:xfrm>
        </p:grpSpPr>
        <p:sp>
          <p:nvSpPr>
            <p:cNvPr id="237" name="Google Shape;237;p3"/>
            <p:cNvSpPr/>
            <p:nvPr/>
          </p:nvSpPr>
          <p:spPr>
            <a:xfrm>
              <a:off x="1076426" y="745116"/>
              <a:ext cx="3465566" cy="28205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 txBox="1"/>
            <p:nvPr/>
          </p:nvSpPr>
          <p:spPr>
            <a:xfrm>
              <a:off x="1008671" y="814868"/>
              <a:ext cx="3533321" cy="146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Desk Specialist 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239" name="Google Shape;239;p3"/>
          <p:cNvCxnSpPr>
            <a:cxnSpLocks/>
          </p:cNvCxnSpPr>
          <p:nvPr/>
        </p:nvCxnSpPr>
        <p:spPr>
          <a:xfrm flipV="1">
            <a:off x="5786623" y="2098345"/>
            <a:ext cx="0" cy="7178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3"/>
          <p:cNvSpPr/>
          <p:nvPr/>
        </p:nvSpPr>
        <p:spPr>
          <a:xfrm>
            <a:off x="4957920" y="1567392"/>
            <a:ext cx="1574274" cy="36255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Francesco Ambruso</a:t>
            </a:r>
            <a:endParaRPr/>
          </a:p>
        </p:txBody>
      </p:sp>
      <p:grpSp>
        <p:nvGrpSpPr>
          <p:cNvPr id="241" name="Google Shape;241;p3"/>
          <p:cNvGrpSpPr/>
          <p:nvPr/>
        </p:nvGrpSpPr>
        <p:grpSpPr>
          <a:xfrm>
            <a:off x="4883337" y="1908163"/>
            <a:ext cx="1878121" cy="354696"/>
            <a:chOff x="5408079" y="531079"/>
            <a:chExt cx="2213626" cy="201492"/>
          </a:xfrm>
        </p:grpSpPr>
        <p:sp>
          <p:nvSpPr>
            <p:cNvPr id="242" name="Google Shape;242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Administration &amp; Finance</a:t>
              </a:r>
              <a:endParaRPr/>
            </a:p>
          </p:txBody>
        </p:sp>
      </p:grpSp>
      <p:cxnSp>
        <p:nvCxnSpPr>
          <p:cNvPr id="244" name="Google Shape;244;p3"/>
          <p:cNvCxnSpPr>
            <a:cxnSpLocks/>
          </p:cNvCxnSpPr>
          <p:nvPr/>
        </p:nvCxnSpPr>
        <p:spPr>
          <a:xfrm flipH="1">
            <a:off x="5922621" y="4096441"/>
            <a:ext cx="4094233" cy="2364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5" name="Google Shape;245;p3"/>
          <p:cNvCxnSpPr/>
          <p:nvPr/>
        </p:nvCxnSpPr>
        <p:spPr>
          <a:xfrm rot="10800000">
            <a:off x="8256445" y="2806127"/>
            <a:ext cx="0" cy="22661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46" name="Google Shape;246;p3"/>
          <p:cNvGrpSpPr/>
          <p:nvPr/>
        </p:nvGrpSpPr>
        <p:grpSpPr>
          <a:xfrm>
            <a:off x="9457083" y="4781265"/>
            <a:ext cx="1143737" cy="675418"/>
            <a:chOff x="5408078" y="531079"/>
            <a:chExt cx="2213627" cy="201492"/>
          </a:xfrm>
        </p:grpSpPr>
        <p:sp>
          <p:nvSpPr>
            <p:cNvPr id="247" name="Google Shape;247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 txBox="1"/>
            <p:nvPr/>
          </p:nvSpPr>
          <p:spPr>
            <a:xfrm>
              <a:off x="5408078" y="531079"/>
              <a:ext cx="2213624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&amp; Finance Programs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249" name="Google Shape;249;p3"/>
          <p:cNvCxnSpPr/>
          <p:nvPr/>
        </p:nvCxnSpPr>
        <p:spPr>
          <a:xfrm rot="10800000">
            <a:off x="11549553" y="4104014"/>
            <a:ext cx="0" cy="21412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0" name="Google Shape;250;p3"/>
          <p:cNvCxnSpPr/>
          <p:nvPr/>
        </p:nvCxnSpPr>
        <p:spPr>
          <a:xfrm rot="10800000" flipH="1">
            <a:off x="1524001" y="2494240"/>
            <a:ext cx="4262622" cy="2672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1" name="Google Shape;251;p3"/>
          <p:cNvSpPr/>
          <p:nvPr/>
        </p:nvSpPr>
        <p:spPr>
          <a:xfrm>
            <a:off x="325748" y="2324809"/>
            <a:ext cx="1323040" cy="38645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To be defined</a:t>
            </a:r>
            <a:endParaRPr sz="1200" b="1" i="0" u="none" strike="noStrike" cap="none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52" name="Google Shape;252;p3"/>
          <p:cNvGrpSpPr/>
          <p:nvPr/>
        </p:nvGrpSpPr>
        <p:grpSpPr>
          <a:xfrm>
            <a:off x="168165" y="2710927"/>
            <a:ext cx="1668258" cy="369568"/>
            <a:chOff x="5408079" y="531079"/>
            <a:chExt cx="2213626" cy="201492"/>
          </a:xfrm>
        </p:grpSpPr>
        <p:sp>
          <p:nvSpPr>
            <p:cNvPr id="253" name="Google Shape;253;p3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rgbClr val="FF0000"/>
                  </a:solidFill>
                  <a:latin typeface="Roboto"/>
                  <a:ea typeface="Roboto"/>
                  <a:cs typeface="Roboto"/>
                  <a:sym typeface="Roboto"/>
                </a:rPr>
                <a:t>Management Control Senior Specialist</a:t>
              </a:r>
              <a:endParaRPr sz="1200" b="1" i="0" u="none" strike="noStrike" cap="none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5" name="Google Shape;255;p3"/>
          <p:cNvGrpSpPr/>
          <p:nvPr/>
        </p:nvGrpSpPr>
        <p:grpSpPr>
          <a:xfrm>
            <a:off x="8028307" y="4742724"/>
            <a:ext cx="1193201" cy="512331"/>
            <a:chOff x="1008671" y="745116"/>
            <a:chExt cx="3533321" cy="282052"/>
          </a:xfrm>
        </p:grpSpPr>
        <p:sp>
          <p:nvSpPr>
            <p:cNvPr id="256" name="Google Shape;256;p3"/>
            <p:cNvSpPr/>
            <p:nvPr/>
          </p:nvSpPr>
          <p:spPr>
            <a:xfrm>
              <a:off x="1076426" y="745116"/>
              <a:ext cx="3465566" cy="28205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 txBox="1"/>
            <p:nvPr/>
          </p:nvSpPr>
          <p:spPr>
            <a:xfrm>
              <a:off x="1008671" y="814868"/>
              <a:ext cx="3533321" cy="146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Administrative Desk Specialist 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Google Shape;262;p4"/>
          <p:cNvCxnSpPr/>
          <p:nvPr/>
        </p:nvCxnSpPr>
        <p:spPr>
          <a:xfrm>
            <a:off x="2457488" y="4812030"/>
            <a:ext cx="0" cy="139468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3" name="Google Shape;263;p4"/>
          <p:cNvSpPr txBox="1">
            <a:spLocks noGrp="1"/>
          </p:cNvSpPr>
          <p:nvPr>
            <p:ph type="title"/>
          </p:nvPr>
        </p:nvSpPr>
        <p:spPr>
          <a:xfrm>
            <a:off x="2816538" y="42868"/>
            <a:ext cx="6694446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Communication &amp; Digital Area</a:t>
            </a:r>
            <a:endParaRPr dirty="0"/>
          </a:p>
        </p:txBody>
      </p:sp>
      <p:cxnSp>
        <p:nvCxnSpPr>
          <p:cNvPr id="264" name="Google Shape;264;p4"/>
          <p:cNvCxnSpPr/>
          <p:nvPr/>
        </p:nvCxnSpPr>
        <p:spPr>
          <a:xfrm>
            <a:off x="6096000" y="2119943"/>
            <a:ext cx="0" cy="186268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4"/>
          <p:cNvSpPr/>
          <p:nvPr/>
        </p:nvSpPr>
        <p:spPr>
          <a:xfrm>
            <a:off x="1816244" y="4300199"/>
            <a:ext cx="1477762" cy="37414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Fabio Bellumore</a:t>
            </a:r>
            <a:endParaRPr/>
          </a:p>
        </p:txBody>
      </p:sp>
      <p:grpSp>
        <p:nvGrpSpPr>
          <p:cNvPr id="266" name="Google Shape;266;p4"/>
          <p:cNvGrpSpPr/>
          <p:nvPr/>
        </p:nvGrpSpPr>
        <p:grpSpPr>
          <a:xfrm>
            <a:off x="1884743" y="4635032"/>
            <a:ext cx="1282991" cy="374143"/>
            <a:chOff x="5408079" y="531079"/>
            <a:chExt cx="2213626" cy="201492"/>
          </a:xfrm>
        </p:grpSpPr>
        <p:sp>
          <p:nvSpPr>
            <p:cNvPr id="267" name="Google Shape;267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Press </a:t>
              </a:r>
              <a:r>
                <a:rPr lang="it-IT" sz="1200" b="1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Office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69" name="Google Shape;269;p4"/>
          <p:cNvSpPr/>
          <p:nvPr/>
        </p:nvSpPr>
        <p:spPr>
          <a:xfrm>
            <a:off x="8991824" y="4301100"/>
            <a:ext cx="1559151" cy="37497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Gabriella Guido</a:t>
            </a:r>
            <a:endParaRPr/>
          </a:p>
        </p:txBody>
      </p:sp>
      <p:cxnSp>
        <p:nvCxnSpPr>
          <p:cNvPr id="270" name="Google Shape;270;p4"/>
          <p:cNvCxnSpPr/>
          <p:nvPr/>
        </p:nvCxnSpPr>
        <p:spPr>
          <a:xfrm rot="10800000">
            <a:off x="7144224" y="3974347"/>
            <a:ext cx="253709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1" name="Google Shape;271;p4"/>
          <p:cNvCxnSpPr/>
          <p:nvPr/>
        </p:nvCxnSpPr>
        <p:spPr>
          <a:xfrm>
            <a:off x="6052718" y="1551974"/>
            <a:ext cx="0" cy="48131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2" name="Google Shape;272;p4"/>
          <p:cNvSpPr/>
          <p:nvPr/>
        </p:nvSpPr>
        <p:spPr>
          <a:xfrm>
            <a:off x="5500428" y="1987473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grpSp>
        <p:nvGrpSpPr>
          <p:cNvPr id="273" name="Google Shape;273;p4"/>
          <p:cNvGrpSpPr/>
          <p:nvPr/>
        </p:nvGrpSpPr>
        <p:grpSpPr>
          <a:xfrm>
            <a:off x="5252717" y="2318363"/>
            <a:ext cx="1822683" cy="375145"/>
            <a:chOff x="5408079" y="531079"/>
            <a:chExt cx="2213626" cy="201492"/>
          </a:xfrm>
        </p:grpSpPr>
        <p:sp>
          <p:nvSpPr>
            <p:cNvPr id="274" name="Google Shape;274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76" name="Google Shape;276;p4"/>
          <p:cNvSpPr/>
          <p:nvPr/>
        </p:nvSpPr>
        <p:spPr>
          <a:xfrm>
            <a:off x="5271224" y="926731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277" name="Google Shape;277;p4"/>
          <p:cNvGrpSpPr/>
          <p:nvPr/>
        </p:nvGrpSpPr>
        <p:grpSpPr>
          <a:xfrm>
            <a:off x="5325957" y="1333736"/>
            <a:ext cx="1540086" cy="258430"/>
            <a:chOff x="5408079" y="531079"/>
            <a:chExt cx="2213626" cy="201492"/>
          </a:xfrm>
        </p:grpSpPr>
        <p:sp>
          <p:nvSpPr>
            <p:cNvPr id="278" name="Google Shape;278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cxnSp>
        <p:nvCxnSpPr>
          <p:cNvPr id="280" name="Google Shape;280;p4"/>
          <p:cNvCxnSpPr/>
          <p:nvPr/>
        </p:nvCxnSpPr>
        <p:spPr>
          <a:xfrm flipH="1">
            <a:off x="2484092" y="3976099"/>
            <a:ext cx="4680103" cy="652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4"/>
          <p:cNvCxnSpPr/>
          <p:nvPr/>
        </p:nvCxnSpPr>
        <p:spPr>
          <a:xfrm>
            <a:off x="2484092" y="3974347"/>
            <a:ext cx="0" cy="2948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4"/>
          <p:cNvCxnSpPr/>
          <p:nvPr/>
        </p:nvCxnSpPr>
        <p:spPr>
          <a:xfrm>
            <a:off x="9681319" y="3976099"/>
            <a:ext cx="0" cy="2948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83" name="Google Shape;283;p4"/>
          <p:cNvGrpSpPr/>
          <p:nvPr/>
        </p:nvGrpSpPr>
        <p:grpSpPr>
          <a:xfrm>
            <a:off x="9092837" y="4697099"/>
            <a:ext cx="1446981" cy="397459"/>
            <a:chOff x="5408079" y="531079"/>
            <a:chExt cx="2213626" cy="201492"/>
          </a:xfrm>
        </p:grpSpPr>
        <p:sp>
          <p:nvSpPr>
            <p:cNvPr id="284" name="Google Shape;284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86" name="Google Shape;286;p4"/>
          <p:cNvSpPr txBox="1"/>
          <p:nvPr/>
        </p:nvSpPr>
        <p:spPr>
          <a:xfrm>
            <a:off x="8980860" y="4704098"/>
            <a:ext cx="1719340" cy="430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475" tIns="7600" rIns="30475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 &amp; Testimonials Specialist</a:t>
            </a:r>
            <a:endParaRPr sz="1200" b="1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7" name="Google Shape;287;p4"/>
          <p:cNvSpPr/>
          <p:nvPr/>
        </p:nvSpPr>
        <p:spPr>
          <a:xfrm>
            <a:off x="5500428" y="2937561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Silvia Trentini</a:t>
            </a:r>
            <a:endParaRPr/>
          </a:p>
        </p:txBody>
      </p:sp>
      <p:grpSp>
        <p:nvGrpSpPr>
          <p:cNvPr id="288" name="Google Shape;288;p4"/>
          <p:cNvGrpSpPr/>
          <p:nvPr/>
        </p:nvGrpSpPr>
        <p:grpSpPr>
          <a:xfrm>
            <a:off x="5028199" y="3260388"/>
            <a:ext cx="2271125" cy="362653"/>
            <a:chOff x="5408079" y="531079"/>
            <a:chExt cx="2213626" cy="201492"/>
          </a:xfrm>
        </p:grpSpPr>
        <p:sp>
          <p:nvSpPr>
            <p:cNvPr id="289" name="Google Shape;289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575" tIns="8375" rIns="33575" bIns="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Communication &amp; Digital Area Coordinator</a:t>
              </a:r>
              <a:endParaRPr dirty="0"/>
            </a:p>
          </p:txBody>
        </p:sp>
      </p:grpSp>
      <p:sp>
        <p:nvSpPr>
          <p:cNvPr id="291" name="Google Shape;291;p4"/>
          <p:cNvSpPr/>
          <p:nvPr/>
        </p:nvSpPr>
        <p:spPr>
          <a:xfrm>
            <a:off x="1782326" y="5989172"/>
            <a:ext cx="1431670" cy="37414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Olivia Covatta</a:t>
            </a:r>
            <a:endParaRPr/>
          </a:p>
        </p:txBody>
      </p:sp>
      <p:grpSp>
        <p:nvGrpSpPr>
          <p:cNvPr id="292" name="Google Shape;292;p4"/>
          <p:cNvGrpSpPr/>
          <p:nvPr/>
        </p:nvGrpSpPr>
        <p:grpSpPr>
          <a:xfrm>
            <a:off x="1782326" y="6321930"/>
            <a:ext cx="1431670" cy="447081"/>
            <a:chOff x="5408079" y="531079"/>
            <a:chExt cx="2213626" cy="201492"/>
          </a:xfrm>
        </p:grpSpPr>
        <p:sp>
          <p:nvSpPr>
            <p:cNvPr id="293" name="Google Shape;293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Press </a:t>
              </a:r>
              <a:r>
                <a:rPr lang="it-IT" sz="1200" b="1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ffice Assistant</a:t>
              </a:r>
              <a:endParaRPr dirty="0"/>
            </a:p>
          </p:txBody>
        </p:sp>
      </p:grpSp>
      <p:cxnSp>
        <p:nvCxnSpPr>
          <p:cNvPr id="295" name="Google Shape;295;p4"/>
          <p:cNvCxnSpPr/>
          <p:nvPr/>
        </p:nvCxnSpPr>
        <p:spPr>
          <a:xfrm>
            <a:off x="6100115" y="4551543"/>
            <a:ext cx="0" cy="96813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6" name="Google Shape;296;p4"/>
          <p:cNvSpPr/>
          <p:nvPr/>
        </p:nvSpPr>
        <p:spPr>
          <a:xfrm>
            <a:off x="5246803" y="4300855"/>
            <a:ext cx="1791403" cy="37414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Viviana Mattacchioni</a:t>
            </a:r>
            <a:endParaRPr/>
          </a:p>
        </p:txBody>
      </p:sp>
      <p:grpSp>
        <p:nvGrpSpPr>
          <p:cNvPr id="297" name="Google Shape;297;p4"/>
          <p:cNvGrpSpPr/>
          <p:nvPr/>
        </p:nvGrpSpPr>
        <p:grpSpPr>
          <a:xfrm>
            <a:off x="5024719" y="4612345"/>
            <a:ext cx="2343108" cy="304626"/>
            <a:chOff x="5408079" y="531079"/>
            <a:chExt cx="2213626" cy="201492"/>
          </a:xfrm>
        </p:grpSpPr>
        <p:sp>
          <p:nvSpPr>
            <p:cNvPr id="298" name="Google Shape;298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"/>
            <p:cNvSpPr txBox="1"/>
            <p:nvPr/>
          </p:nvSpPr>
          <p:spPr>
            <a:xfrm>
              <a:off x="5408079" y="531079"/>
              <a:ext cx="2213624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Communication Hub Unit Leader</a:t>
              </a:r>
              <a:endParaRPr dirty="0"/>
            </a:p>
          </p:txBody>
        </p:sp>
      </p:grpSp>
      <p:sp>
        <p:nvSpPr>
          <p:cNvPr id="300" name="Google Shape;300;p4"/>
          <p:cNvSpPr/>
          <p:nvPr/>
        </p:nvSpPr>
        <p:spPr>
          <a:xfrm>
            <a:off x="5191677" y="5095306"/>
            <a:ext cx="1791403" cy="37414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Francesco Gabriele</a:t>
            </a:r>
            <a:endParaRPr/>
          </a:p>
        </p:txBody>
      </p:sp>
      <p:grpSp>
        <p:nvGrpSpPr>
          <p:cNvPr id="301" name="Google Shape;301;p4"/>
          <p:cNvGrpSpPr/>
          <p:nvPr/>
        </p:nvGrpSpPr>
        <p:grpSpPr>
          <a:xfrm>
            <a:off x="5280652" y="5456453"/>
            <a:ext cx="1613456" cy="374143"/>
            <a:chOff x="5408079" y="531079"/>
            <a:chExt cx="2213626" cy="201492"/>
          </a:xfrm>
        </p:grpSpPr>
        <p:sp>
          <p:nvSpPr>
            <p:cNvPr id="302" name="Google Shape;302;p4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Copywriter &amp; Content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304" name="Google Shape;304;p4"/>
          <p:cNvCxnSpPr/>
          <p:nvPr/>
        </p:nvCxnSpPr>
        <p:spPr>
          <a:xfrm>
            <a:off x="6089229" y="3976651"/>
            <a:ext cx="0" cy="2948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9" name="Google Shape;309;p5"/>
          <p:cNvCxnSpPr/>
          <p:nvPr/>
        </p:nvCxnSpPr>
        <p:spPr>
          <a:xfrm>
            <a:off x="6122527" y="4656278"/>
            <a:ext cx="0" cy="80012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0" name="Google Shape;310;p5"/>
          <p:cNvSpPr/>
          <p:nvPr/>
        </p:nvSpPr>
        <p:spPr>
          <a:xfrm>
            <a:off x="5507666" y="1912081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cxnSp>
        <p:nvCxnSpPr>
          <p:cNvPr id="311" name="Google Shape;311;p5"/>
          <p:cNvCxnSpPr/>
          <p:nvPr/>
        </p:nvCxnSpPr>
        <p:spPr>
          <a:xfrm>
            <a:off x="6096000" y="1326702"/>
            <a:ext cx="0" cy="56152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5"/>
          <p:cNvCxnSpPr/>
          <p:nvPr/>
        </p:nvCxnSpPr>
        <p:spPr>
          <a:xfrm>
            <a:off x="6110177" y="2240908"/>
            <a:ext cx="0" cy="123243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3" name="Google Shape;313;p5"/>
          <p:cNvSpPr txBox="1">
            <a:spLocks noGrp="1"/>
          </p:cNvSpPr>
          <p:nvPr>
            <p:ph type="title"/>
          </p:nvPr>
        </p:nvSpPr>
        <p:spPr>
          <a:xfrm>
            <a:off x="3834413" y="56504"/>
            <a:ext cx="4924612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Digital &amp; Social Unit</a:t>
            </a:r>
            <a:endParaRPr/>
          </a:p>
        </p:txBody>
      </p:sp>
      <p:cxnSp>
        <p:nvCxnSpPr>
          <p:cNvPr id="314" name="Google Shape;314;p5"/>
          <p:cNvCxnSpPr/>
          <p:nvPr/>
        </p:nvCxnSpPr>
        <p:spPr>
          <a:xfrm>
            <a:off x="6096000" y="3139110"/>
            <a:ext cx="0" cy="66847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5"/>
          <p:cNvSpPr/>
          <p:nvPr/>
        </p:nvSpPr>
        <p:spPr>
          <a:xfrm>
            <a:off x="5458030" y="4064435"/>
            <a:ext cx="1320123" cy="41337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Valerio Palumbo</a:t>
            </a:r>
            <a:endParaRPr/>
          </a:p>
        </p:txBody>
      </p:sp>
      <p:grpSp>
        <p:nvGrpSpPr>
          <p:cNvPr id="316" name="Google Shape;316;p5"/>
          <p:cNvGrpSpPr/>
          <p:nvPr/>
        </p:nvGrpSpPr>
        <p:grpSpPr>
          <a:xfrm>
            <a:off x="5325037" y="4448643"/>
            <a:ext cx="1618336" cy="362177"/>
            <a:chOff x="5408080" y="531079"/>
            <a:chExt cx="2213625" cy="226741"/>
          </a:xfrm>
        </p:grpSpPr>
        <p:sp>
          <p:nvSpPr>
            <p:cNvPr id="317" name="Google Shape;317;p5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 txBox="1"/>
            <p:nvPr/>
          </p:nvSpPr>
          <p:spPr>
            <a:xfrm>
              <a:off x="5408081" y="531079"/>
              <a:ext cx="2213624" cy="226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Digital &amp; Social Unit leader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319" name="Google Shape;319;p5"/>
          <p:cNvCxnSpPr/>
          <p:nvPr/>
        </p:nvCxnSpPr>
        <p:spPr>
          <a:xfrm>
            <a:off x="6096000" y="3622583"/>
            <a:ext cx="0" cy="42569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0" name="Google Shape;320;p5"/>
          <p:cNvSpPr/>
          <p:nvPr/>
        </p:nvSpPr>
        <p:spPr>
          <a:xfrm>
            <a:off x="5259075" y="5357399"/>
            <a:ext cx="1788149" cy="36450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Anna Guglielmi</a:t>
            </a:r>
            <a:endParaRPr/>
          </a:p>
        </p:txBody>
      </p:sp>
      <p:grpSp>
        <p:nvGrpSpPr>
          <p:cNvPr id="321" name="Google Shape;321;p5"/>
          <p:cNvGrpSpPr/>
          <p:nvPr/>
        </p:nvGrpSpPr>
        <p:grpSpPr>
          <a:xfrm>
            <a:off x="5259075" y="5691619"/>
            <a:ext cx="1788149" cy="349578"/>
            <a:chOff x="5408079" y="531079"/>
            <a:chExt cx="2213626" cy="201492"/>
          </a:xfrm>
        </p:grpSpPr>
        <p:sp>
          <p:nvSpPr>
            <p:cNvPr id="322" name="Google Shape;322;p5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Social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Media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Specialist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24" name="Google Shape;324;p5"/>
          <p:cNvSpPr/>
          <p:nvPr/>
        </p:nvSpPr>
        <p:spPr>
          <a:xfrm>
            <a:off x="5325037" y="931258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325" name="Google Shape;325;p5"/>
          <p:cNvGrpSpPr/>
          <p:nvPr/>
        </p:nvGrpSpPr>
        <p:grpSpPr>
          <a:xfrm>
            <a:off x="5403288" y="1337847"/>
            <a:ext cx="1540086" cy="258430"/>
            <a:chOff x="5408079" y="531079"/>
            <a:chExt cx="2213626" cy="201492"/>
          </a:xfrm>
        </p:grpSpPr>
        <p:sp>
          <p:nvSpPr>
            <p:cNvPr id="326" name="Google Shape;326;p5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5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grpSp>
        <p:nvGrpSpPr>
          <p:cNvPr id="328" name="Google Shape;328;p5"/>
          <p:cNvGrpSpPr/>
          <p:nvPr/>
        </p:nvGrpSpPr>
        <p:grpSpPr>
          <a:xfrm>
            <a:off x="5246306" y="2272957"/>
            <a:ext cx="1865694" cy="450205"/>
            <a:chOff x="5408079" y="531079"/>
            <a:chExt cx="2213626" cy="201492"/>
          </a:xfrm>
        </p:grpSpPr>
        <p:sp>
          <p:nvSpPr>
            <p:cNvPr id="329" name="Google Shape;329;p5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5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31" name="Google Shape;331;p5"/>
          <p:cNvSpPr/>
          <p:nvPr/>
        </p:nvSpPr>
        <p:spPr>
          <a:xfrm>
            <a:off x="5325037" y="2928466"/>
            <a:ext cx="1453116" cy="36754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Silvia Trentini</a:t>
            </a:r>
            <a:endParaRPr/>
          </a:p>
        </p:txBody>
      </p:sp>
      <p:grpSp>
        <p:nvGrpSpPr>
          <p:cNvPr id="332" name="Google Shape;332;p5"/>
          <p:cNvGrpSpPr/>
          <p:nvPr/>
        </p:nvGrpSpPr>
        <p:grpSpPr>
          <a:xfrm>
            <a:off x="4940575" y="3287293"/>
            <a:ext cx="2355411" cy="396698"/>
            <a:chOff x="5408079" y="531079"/>
            <a:chExt cx="2213626" cy="201492"/>
          </a:xfrm>
        </p:grpSpPr>
        <p:sp>
          <p:nvSpPr>
            <p:cNvPr id="333" name="Google Shape;333;p5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Communication &amp; Digital Area Coordinator</a:t>
              </a:r>
              <a:endParaRPr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64;p4">
            <a:extLst>
              <a:ext uri="{FF2B5EF4-FFF2-40B4-BE49-F238E27FC236}">
                <a16:creationId xmlns:a16="http://schemas.microsoft.com/office/drawing/2014/main" id="{ACB7626A-0252-4332-9B15-C3B31FB14AF8}"/>
              </a:ext>
            </a:extLst>
          </p:cNvPr>
          <p:cNvCxnSpPr>
            <a:cxnSpLocks/>
          </p:cNvCxnSpPr>
          <p:nvPr/>
        </p:nvCxnSpPr>
        <p:spPr>
          <a:xfrm flipH="1">
            <a:off x="6096000" y="2933370"/>
            <a:ext cx="14177" cy="103382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0" name="Google Shape;340;p6"/>
          <p:cNvSpPr/>
          <p:nvPr/>
        </p:nvSpPr>
        <p:spPr>
          <a:xfrm>
            <a:off x="5507666" y="1706341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cxnSp>
        <p:nvCxnSpPr>
          <p:cNvPr id="341" name="Google Shape;341;p6"/>
          <p:cNvCxnSpPr/>
          <p:nvPr/>
        </p:nvCxnSpPr>
        <p:spPr>
          <a:xfrm>
            <a:off x="6096000" y="1120962"/>
            <a:ext cx="0" cy="56152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2" name="Google Shape;342;p6"/>
          <p:cNvCxnSpPr/>
          <p:nvPr/>
        </p:nvCxnSpPr>
        <p:spPr>
          <a:xfrm>
            <a:off x="6110177" y="2035168"/>
            <a:ext cx="0" cy="123243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3" name="Google Shape;343;p6"/>
          <p:cNvSpPr txBox="1">
            <a:spLocks noGrp="1"/>
          </p:cNvSpPr>
          <p:nvPr>
            <p:ph type="title"/>
          </p:nvPr>
        </p:nvSpPr>
        <p:spPr>
          <a:xfrm>
            <a:off x="2371373" y="34775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</a:t>
            </a:r>
            <a:r>
              <a:rPr lang="it-IT" sz="2401" b="1" dirty="0" err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Individual</a:t>
            </a: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 &amp; Middle Donors Area</a:t>
            </a:r>
            <a:endParaRPr dirty="0"/>
          </a:p>
        </p:txBody>
      </p:sp>
      <p:cxnSp>
        <p:nvCxnSpPr>
          <p:cNvPr id="344" name="Google Shape;344;p6"/>
          <p:cNvCxnSpPr/>
          <p:nvPr/>
        </p:nvCxnSpPr>
        <p:spPr>
          <a:xfrm>
            <a:off x="6096000" y="2933370"/>
            <a:ext cx="0" cy="66847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5" name="Google Shape;345;p6"/>
          <p:cNvSpPr/>
          <p:nvPr/>
        </p:nvSpPr>
        <p:spPr>
          <a:xfrm>
            <a:off x="5458030" y="4292990"/>
            <a:ext cx="1320123" cy="41337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Anna Piscitelli</a:t>
            </a:r>
            <a:endParaRPr dirty="0"/>
          </a:p>
        </p:txBody>
      </p:sp>
      <p:grpSp>
        <p:nvGrpSpPr>
          <p:cNvPr id="346" name="Google Shape;346;p6"/>
          <p:cNvGrpSpPr/>
          <p:nvPr/>
        </p:nvGrpSpPr>
        <p:grpSpPr>
          <a:xfrm>
            <a:off x="5325037" y="4677198"/>
            <a:ext cx="1594919" cy="599946"/>
            <a:chOff x="5408080" y="531079"/>
            <a:chExt cx="2213625" cy="226741"/>
          </a:xfrm>
        </p:grpSpPr>
        <p:sp>
          <p:nvSpPr>
            <p:cNvPr id="347" name="Google Shape;347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 txBox="1"/>
            <p:nvPr/>
          </p:nvSpPr>
          <p:spPr>
            <a:xfrm>
              <a:off x="5408081" y="531079"/>
              <a:ext cx="2213624" cy="226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Donors loyalty &amp;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development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Unit leader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54" name="Google Shape;354;p6"/>
          <p:cNvSpPr/>
          <p:nvPr/>
        </p:nvSpPr>
        <p:spPr>
          <a:xfrm>
            <a:off x="5325037" y="725518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355" name="Google Shape;355;p6"/>
          <p:cNvGrpSpPr/>
          <p:nvPr/>
        </p:nvGrpSpPr>
        <p:grpSpPr>
          <a:xfrm>
            <a:off x="5403288" y="1132107"/>
            <a:ext cx="1540086" cy="258430"/>
            <a:chOff x="5408079" y="531079"/>
            <a:chExt cx="2213626" cy="201492"/>
          </a:xfrm>
        </p:grpSpPr>
        <p:sp>
          <p:nvSpPr>
            <p:cNvPr id="356" name="Google Shape;356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grpSp>
        <p:nvGrpSpPr>
          <p:cNvPr id="358" name="Google Shape;358;p6"/>
          <p:cNvGrpSpPr/>
          <p:nvPr/>
        </p:nvGrpSpPr>
        <p:grpSpPr>
          <a:xfrm>
            <a:off x="5246306" y="2067217"/>
            <a:ext cx="1865694" cy="450205"/>
            <a:chOff x="5408079" y="531079"/>
            <a:chExt cx="2213626" cy="201492"/>
          </a:xfrm>
        </p:grpSpPr>
        <p:sp>
          <p:nvSpPr>
            <p:cNvPr id="359" name="Google Shape;359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6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61" name="Google Shape;361;p6"/>
          <p:cNvSpPr/>
          <p:nvPr/>
        </p:nvSpPr>
        <p:spPr>
          <a:xfrm>
            <a:off x="5325037" y="2722726"/>
            <a:ext cx="1453116" cy="36754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Enrica Arcangeli</a:t>
            </a:r>
            <a:endParaRPr/>
          </a:p>
        </p:txBody>
      </p:sp>
      <p:grpSp>
        <p:nvGrpSpPr>
          <p:cNvPr id="362" name="Google Shape;362;p6"/>
          <p:cNvGrpSpPr/>
          <p:nvPr/>
        </p:nvGrpSpPr>
        <p:grpSpPr>
          <a:xfrm>
            <a:off x="4940575" y="3081553"/>
            <a:ext cx="2355411" cy="396698"/>
            <a:chOff x="5408079" y="531079"/>
            <a:chExt cx="2213626" cy="201492"/>
          </a:xfrm>
        </p:grpSpPr>
        <p:sp>
          <p:nvSpPr>
            <p:cNvPr id="363" name="Google Shape;363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Individual &amp; Middle Donors Area Coordinator</a:t>
              </a:r>
              <a:endParaRPr dirty="0"/>
            </a:p>
          </p:txBody>
        </p:sp>
      </p:grpSp>
      <p:cxnSp>
        <p:nvCxnSpPr>
          <p:cNvPr id="29" name="Google Shape;270;p4">
            <a:extLst>
              <a:ext uri="{FF2B5EF4-FFF2-40B4-BE49-F238E27FC236}">
                <a16:creationId xmlns:a16="http://schemas.microsoft.com/office/drawing/2014/main" id="{89B91FCF-A44E-4D3F-A6A9-6D2DAD619BF9}"/>
              </a:ext>
            </a:extLst>
          </p:cNvPr>
          <p:cNvCxnSpPr/>
          <p:nvPr/>
        </p:nvCxnSpPr>
        <p:spPr>
          <a:xfrm rot="10800000">
            <a:off x="7144224" y="3965139"/>
            <a:ext cx="253709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" name="Google Shape;280;p4">
            <a:extLst>
              <a:ext uri="{FF2B5EF4-FFF2-40B4-BE49-F238E27FC236}">
                <a16:creationId xmlns:a16="http://schemas.microsoft.com/office/drawing/2014/main" id="{DA5B9EF8-704A-4065-9090-FDC6DD4110D7}"/>
              </a:ext>
            </a:extLst>
          </p:cNvPr>
          <p:cNvCxnSpPr/>
          <p:nvPr/>
        </p:nvCxnSpPr>
        <p:spPr>
          <a:xfrm flipH="1">
            <a:off x="2484092" y="3960671"/>
            <a:ext cx="4680103" cy="652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" name="Google Shape;281;p4">
            <a:extLst>
              <a:ext uri="{FF2B5EF4-FFF2-40B4-BE49-F238E27FC236}">
                <a16:creationId xmlns:a16="http://schemas.microsoft.com/office/drawing/2014/main" id="{025FE17E-004A-49B7-A4E1-03CA64A27652}"/>
              </a:ext>
            </a:extLst>
          </p:cNvPr>
          <p:cNvCxnSpPr/>
          <p:nvPr/>
        </p:nvCxnSpPr>
        <p:spPr>
          <a:xfrm>
            <a:off x="2484092" y="3958919"/>
            <a:ext cx="0" cy="2948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282;p4">
            <a:extLst>
              <a:ext uri="{FF2B5EF4-FFF2-40B4-BE49-F238E27FC236}">
                <a16:creationId xmlns:a16="http://schemas.microsoft.com/office/drawing/2014/main" id="{B5BD41B7-FA6A-469F-AA20-6691958661E3}"/>
              </a:ext>
            </a:extLst>
          </p:cNvPr>
          <p:cNvCxnSpPr/>
          <p:nvPr/>
        </p:nvCxnSpPr>
        <p:spPr>
          <a:xfrm>
            <a:off x="9681319" y="3960671"/>
            <a:ext cx="0" cy="2948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3" name="Google Shape;304;p4">
            <a:extLst>
              <a:ext uri="{FF2B5EF4-FFF2-40B4-BE49-F238E27FC236}">
                <a16:creationId xmlns:a16="http://schemas.microsoft.com/office/drawing/2014/main" id="{AE85B720-DAD0-48E7-BBF0-61F1D484379A}"/>
              </a:ext>
            </a:extLst>
          </p:cNvPr>
          <p:cNvCxnSpPr/>
          <p:nvPr/>
        </p:nvCxnSpPr>
        <p:spPr>
          <a:xfrm>
            <a:off x="6101173" y="3961223"/>
            <a:ext cx="0" cy="29486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78;p7">
            <a:extLst>
              <a:ext uri="{FF2B5EF4-FFF2-40B4-BE49-F238E27FC236}">
                <a16:creationId xmlns:a16="http://schemas.microsoft.com/office/drawing/2014/main" id="{96BCC60B-EC13-41B4-84A8-EAC07C3A6CFE}"/>
              </a:ext>
            </a:extLst>
          </p:cNvPr>
          <p:cNvSpPr/>
          <p:nvPr/>
        </p:nvSpPr>
        <p:spPr>
          <a:xfrm>
            <a:off x="1849976" y="4274461"/>
            <a:ext cx="1268231" cy="41337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Irene Carfì</a:t>
            </a:r>
            <a:endParaRPr sz="1200" b="1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6" name="Google Shape;379;p7">
            <a:extLst>
              <a:ext uri="{FF2B5EF4-FFF2-40B4-BE49-F238E27FC236}">
                <a16:creationId xmlns:a16="http://schemas.microsoft.com/office/drawing/2014/main" id="{3B08C64D-3466-4028-8AE4-D286C2DE8F3C}"/>
              </a:ext>
            </a:extLst>
          </p:cNvPr>
          <p:cNvGrpSpPr/>
          <p:nvPr/>
        </p:nvGrpSpPr>
        <p:grpSpPr>
          <a:xfrm>
            <a:off x="1721112" y="4687834"/>
            <a:ext cx="1523436" cy="388268"/>
            <a:chOff x="5408079" y="531079"/>
            <a:chExt cx="2213626" cy="201492"/>
          </a:xfrm>
        </p:grpSpPr>
        <p:sp>
          <p:nvSpPr>
            <p:cNvPr id="37" name="Google Shape;380;p7">
              <a:extLst>
                <a:ext uri="{FF2B5EF4-FFF2-40B4-BE49-F238E27FC236}">
                  <a16:creationId xmlns:a16="http://schemas.microsoft.com/office/drawing/2014/main" id="{B02DA2CF-61BD-4E11-A475-F807D556D0BE}"/>
                </a:ext>
              </a:extLst>
            </p:cNvPr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1;p7">
              <a:extLst>
                <a:ext uri="{FF2B5EF4-FFF2-40B4-BE49-F238E27FC236}">
                  <a16:creationId xmlns:a16="http://schemas.microsoft.com/office/drawing/2014/main" id="{894355C1-3817-48BF-A9EC-C90E29B676BB}"/>
                </a:ext>
              </a:extLst>
            </p:cNvPr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Child Sponsorship Unit leader</a:t>
              </a:r>
              <a:endParaRPr dirty="0"/>
            </a:p>
          </p:txBody>
        </p:sp>
      </p:grpSp>
      <p:sp>
        <p:nvSpPr>
          <p:cNvPr id="39" name="Google Shape;418;p8">
            <a:extLst>
              <a:ext uri="{FF2B5EF4-FFF2-40B4-BE49-F238E27FC236}">
                <a16:creationId xmlns:a16="http://schemas.microsoft.com/office/drawing/2014/main" id="{A91C3445-DA77-485C-A6E1-8BB7E41E93DE}"/>
              </a:ext>
            </a:extLst>
          </p:cNvPr>
          <p:cNvSpPr/>
          <p:nvPr/>
        </p:nvSpPr>
        <p:spPr>
          <a:xfrm>
            <a:off x="9023310" y="4253783"/>
            <a:ext cx="1278054" cy="38378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Giulia Calanca</a:t>
            </a:r>
            <a:endParaRPr/>
          </a:p>
        </p:txBody>
      </p:sp>
      <p:grpSp>
        <p:nvGrpSpPr>
          <p:cNvPr id="40" name="Google Shape;434;p8">
            <a:extLst>
              <a:ext uri="{FF2B5EF4-FFF2-40B4-BE49-F238E27FC236}">
                <a16:creationId xmlns:a16="http://schemas.microsoft.com/office/drawing/2014/main" id="{23F7C6D4-AB3E-4AB9-8083-8953E9703A49}"/>
              </a:ext>
            </a:extLst>
          </p:cNvPr>
          <p:cNvGrpSpPr/>
          <p:nvPr/>
        </p:nvGrpSpPr>
        <p:grpSpPr>
          <a:xfrm>
            <a:off x="8708631" y="4627721"/>
            <a:ext cx="2104975" cy="560623"/>
            <a:chOff x="5408079" y="531079"/>
            <a:chExt cx="2213626" cy="201492"/>
          </a:xfrm>
        </p:grpSpPr>
        <p:sp>
          <p:nvSpPr>
            <p:cNvPr id="41" name="Google Shape;435;p8">
              <a:extLst>
                <a:ext uri="{FF2B5EF4-FFF2-40B4-BE49-F238E27FC236}">
                  <a16:creationId xmlns:a16="http://schemas.microsoft.com/office/drawing/2014/main" id="{3C463580-DE1D-4861-81D0-75227C02AAF8}"/>
                </a:ext>
              </a:extLst>
            </p:cNvPr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36;p8">
              <a:extLst>
                <a:ext uri="{FF2B5EF4-FFF2-40B4-BE49-F238E27FC236}">
                  <a16:creationId xmlns:a16="http://schemas.microsoft.com/office/drawing/2014/main" id="{A1AA55CE-48B7-43C2-ADEF-21F1B532536D}"/>
                </a:ext>
              </a:extLst>
            </p:cNvPr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Donors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Acquisition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&amp; Fundraising Development Unit Leader</a:t>
              </a:r>
              <a:endParaRPr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" name="Google Shape;339;p6"/>
          <p:cNvCxnSpPr/>
          <p:nvPr/>
        </p:nvCxnSpPr>
        <p:spPr>
          <a:xfrm>
            <a:off x="6122527" y="4450538"/>
            <a:ext cx="0" cy="80012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0" name="Google Shape;340;p6"/>
          <p:cNvSpPr/>
          <p:nvPr/>
        </p:nvSpPr>
        <p:spPr>
          <a:xfrm>
            <a:off x="5507666" y="1706341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cxnSp>
        <p:nvCxnSpPr>
          <p:cNvPr id="341" name="Google Shape;341;p6"/>
          <p:cNvCxnSpPr/>
          <p:nvPr/>
        </p:nvCxnSpPr>
        <p:spPr>
          <a:xfrm>
            <a:off x="6096000" y="1120962"/>
            <a:ext cx="0" cy="56152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2" name="Google Shape;342;p6"/>
          <p:cNvCxnSpPr/>
          <p:nvPr/>
        </p:nvCxnSpPr>
        <p:spPr>
          <a:xfrm>
            <a:off x="6110177" y="2035168"/>
            <a:ext cx="0" cy="123243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3" name="Google Shape;343;p6"/>
          <p:cNvSpPr txBox="1">
            <a:spLocks noGrp="1"/>
          </p:cNvSpPr>
          <p:nvPr>
            <p:ph type="title"/>
          </p:nvPr>
        </p:nvSpPr>
        <p:spPr>
          <a:xfrm>
            <a:off x="2371373" y="34775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Donors loyalty &amp; </a:t>
            </a:r>
            <a:r>
              <a:rPr lang="it-IT" sz="2401" b="1" dirty="0" err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 Unit </a:t>
            </a:r>
            <a:endParaRPr dirty="0"/>
          </a:p>
        </p:txBody>
      </p:sp>
      <p:cxnSp>
        <p:nvCxnSpPr>
          <p:cNvPr id="344" name="Google Shape;344;p6"/>
          <p:cNvCxnSpPr/>
          <p:nvPr/>
        </p:nvCxnSpPr>
        <p:spPr>
          <a:xfrm>
            <a:off x="6096000" y="2933370"/>
            <a:ext cx="0" cy="66847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5" name="Google Shape;345;p6"/>
          <p:cNvSpPr/>
          <p:nvPr/>
        </p:nvSpPr>
        <p:spPr>
          <a:xfrm>
            <a:off x="5458030" y="3858695"/>
            <a:ext cx="1320123" cy="41337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Anna Piscitelli</a:t>
            </a:r>
            <a:endParaRPr/>
          </a:p>
        </p:txBody>
      </p:sp>
      <p:grpSp>
        <p:nvGrpSpPr>
          <p:cNvPr id="346" name="Google Shape;346;p6"/>
          <p:cNvGrpSpPr/>
          <p:nvPr/>
        </p:nvGrpSpPr>
        <p:grpSpPr>
          <a:xfrm>
            <a:off x="5325037" y="4242903"/>
            <a:ext cx="1594919" cy="599946"/>
            <a:chOff x="5408080" y="531079"/>
            <a:chExt cx="2213625" cy="226741"/>
          </a:xfrm>
        </p:grpSpPr>
        <p:sp>
          <p:nvSpPr>
            <p:cNvPr id="347" name="Google Shape;347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 txBox="1"/>
            <p:nvPr/>
          </p:nvSpPr>
          <p:spPr>
            <a:xfrm>
              <a:off x="5408081" y="531079"/>
              <a:ext cx="2213624" cy="226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Donors loyalty &amp;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development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Unit leader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349" name="Google Shape;349;p6"/>
          <p:cNvCxnSpPr/>
          <p:nvPr/>
        </p:nvCxnSpPr>
        <p:spPr>
          <a:xfrm>
            <a:off x="6096000" y="3416843"/>
            <a:ext cx="0" cy="42569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0" name="Google Shape;350;p6"/>
          <p:cNvSpPr/>
          <p:nvPr/>
        </p:nvSpPr>
        <p:spPr>
          <a:xfrm>
            <a:off x="5259075" y="5151659"/>
            <a:ext cx="1788149" cy="36450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Agnese Colonna</a:t>
            </a:r>
            <a:endParaRPr/>
          </a:p>
        </p:txBody>
      </p:sp>
      <p:grpSp>
        <p:nvGrpSpPr>
          <p:cNvPr id="351" name="Google Shape;351;p6"/>
          <p:cNvGrpSpPr/>
          <p:nvPr/>
        </p:nvGrpSpPr>
        <p:grpSpPr>
          <a:xfrm>
            <a:off x="5259075" y="5485878"/>
            <a:ext cx="1788149" cy="534173"/>
            <a:chOff x="5408079" y="531079"/>
            <a:chExt cx="2213626" cy="201492"/>
          </a:xfrm>
        </p:grpSpPr>
        <p:sp>
          <p:nvSpPr>
            <p:cNvPr id="352" name="Google Shape;352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Donors loyalty &amp;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development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Assistant</a:t>
              </a:r>
              <a:endParaRPr dirty="0"/>
            </a:p>
          </p:txBody>
        </p:sp>
      </p:grpSp>
      <p:sp>
        <p:nvSpPr>
          <p:cNvPr id="354" name="Google Shape;354;p6"/>
          <p:cNvSpPr/>
          <p:nvPr/>
        </p:nvSpPr>
        <p:spPr>
          <a:xfrm>
            <a:off x="5325037" y="725518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355" name="Google Shape;355;p6"/>
          <p:cNvGrpSpPr/>
          <p:nvPr/>
        </p:nvGrpSpPr>
        <p:grpSpPr>
          <a:xfrm>
            <a:off x="5403288" y="1132107"/>
            <a:ext cx="1540086" cy="258430"/>
            <a:chOff x="5408079" y="531079"/>
            <a:chExt cx="2213626" cy="201492"/>
          </a:xfrm>
        </p:grpSpPr>
        <p:sp>
          <p:nvSpPr>
            <p:cNvPr id="356" name="Google Shape;356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grpSp>
        <p:nvGrpSpPr>
          <p:cNvPr id="358" name="Google Shape;358;p6"/>
          <p:cNvGrpSpPr/>
          <p:nvPr/>
        </p:nvGrpSpPr>
        <p:grpSpPr>
          <a:xfrm>
            <a:off x="5246306" y="2067217"/>
            <a:ext cx="1865694" cy="450205"/>
            <a:chOff x="5408079" y="531079"/>
            <a:chExt cx="2213626" cy="201492"/>
          </a:xfrm>
        </p:grpSpPr>
        <p:sp>
          <p:nvSpPr>
            <p:cNvPr id="359" name="Google Shape;359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6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61" name="Google Shape;361;p6"/>
          <p:cNvSpPr/>
          <p:nvPr/>
        </p:nvSpPr>
        <p:spPr>
          <a:xfrm>
            <a:off x="5325037" y="2722726"/>
            <a:ext cx="1453116" cy="36754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Enrica Arcangeli</a:t>
            </a:r>
            <a:endParaRPr/>
          </a:p>
        </p:txBody>
      </p:sp>
      <p:grpSp>
        <p:nvGrpSpPr>
          <p:cNvPr id="362" name="Google Shape;362;p6"/>
          <p:cNvGrpSpPr/>
          <p:nvPr/>
        </p:nvGrpSpPr>
        <p:grpSpPr>
          <a:xfrm>
            <a:off x="4940575" y="3081553"/>
            <a:ext cx="2355411" cy="396698"/>
            <a:chOff x="5408079" y="531079"/>
            <a:chExt cx="2213626" cy="201492"/>
          </a:xfrm>
        </p:grpSpPr>
        <p:sp>
          <p:nvSpPr>
            <p:cNvPr id="363" name="Google Shape;363;p6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Individual &amp; Middle Donors Area Coordinator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19731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9" name="Google Shape;369;p7"/>
          <p:cNvCxnSpPr/>
          <p:nvPr/>
        </p:nvCxnSpPr>
        <p:spPr>
          <a:xfrm>
            <a:off x="8972736" y="4762013"/>
            <a:ext cx="0" cy="32238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0" name="Google Shape;370;p7"/>
          <p:cNvCxnSpPr/>
          <p:nvPr/>
        </p:nvCxnSpPr>
        <p:spPr>
          <a:xfrm>
            <a:off x="6081526" y="4752971"/>
            <a:ext cx="14474" cy="74828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1" name="Google Shape;371;p7"/>
          <p:cNvCxnSpPr/>
          <p:nvPr/>
        </p:nvCxnSpPr>
        <p:spPr>
          <a:xfrm>
            <a:off x="6081524" y="4261258"/>
            <a:ext cx="0" cy="46685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2" name="Google Shape;372;p7"/>
          <p:cNvSpPr/>
          <p:nvPr/>
        </p:nvSpPr>
        <p:spPr>
          <a:xfrm>
            <a:off x="5507666" y="1706341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cxnSp>
        <p:nvCxnSpPr>
          <p:cNvPr id="373" name="Google Shape;373;p7"/>
          <p:cNvCxnSpPr/>
          <p:nvPr/>
        </p:nvCxnSpPr>
        <p:spPr>
          <a:xfrm>
            <a:off x="6096000" y="1120962"/>
            <a:ext cx="0" cy="56152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4" name="Google Shape;374;p7"/>
          <p:cNvCxnSpPr/>
          <p:nvPr/>
        </p:nvCxnSpPr>
        <p:spPr>
          <a:xfrm>
            <a:off x="6110177" y="2035168"/>
            <a:ext cx="0" cy="51664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5" name="Google Shape;375;p7"/>
          <p:cNvSpPr/>
          <p:nvPr/>
        </p:nvSpPr>
        <p:spPr>
          <a:xfrm>
            <a:off x="5403288" y="2565829"/>
            <a:ext cx="1453116" cy="36754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Enrica Arcangeli</a:t>
            </a:r>
            <a:endParaRPr/>
          </a:p>
        </p:txBody>
      </p:sp>
      <p:sp>
        <p:nvSpPr>
          <p:cNvPr id="376" name="Google Shape;376;p7"/>
          <p:cNvSpPr txBox="1">
            <a:spLocks noGrp="1"/>
          </p:cNvSpPr>
          <p:nvPr>
            <p:ph type="title"/>
          </p:nvPr>
        </p:nvSpPr>
        <p:spPr>
          <a:xfrm>
            <a:off x="3352042" y="57763"/>
            <a:ext cx="5529876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Child Sponsorship Unit</a:t>
            </a:r>
            <a:endParaRPr dirty="0"/>
          </a:p>
        </p:txBody>
      </p:sp>
      <p:cxnSp>
        <p:nvCxnSpPr>
          <p:cNvPr id="377" name="Google Shape;377;p7"/>
          <p:cNvCxnSpPr/>
          <p:nvPr/>
        </p:nvCxnSpPr>
        <p:spPr>
          <a:xfrm>
            <a:off x="6140521" y="2933370"/>
            <a:ext cx="0" cy="66847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8" name="Google Shape;378;p7"/>
          <p:cNvSpPr/>
          <p:nvPr/>
        </p:nvSpPr>
        <p:spPr>
          <a:xfrm>
            <a:off x="5507666" y="3634759"/>
            <a:ext cx="1268231" cy="41337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Irene Carfì</a:t>
            </a:r>
            <a:endParaRPr sz="1200" b="1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79" name="Google Shape;379;p7"/>
          <p:cNvGrpSpPr/>
          <p:nvPr/>
        </p:nvGrpSpPr>
        <p:grpSpPr>
          <a:xfrm>
            <a:off x="5378802" y="4048132"/>
            <a:ext cx="1523436" cy="388268"/>
            <a:chOff x="5408079" y="531079"/>
            <a:chExt cx="2213626" cy="201492"/>
          </a:xfrm>
        </p:grpSpPr>
        <p:sp>
          <p:nvSpPr>
            <p:cNvPr id="380" name="Google Shape;380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Child Sponsorship Unit leader</a:t>
              </a:r>
              <a:endParaRPr dirty="0"/>
            </a:p>
          </p:txBody>
        </p:sp>
      </p:grpSp>
      <p:sp>
        <p:nvSpPr>
          <p:cNvPr id="382" name="Google Shape;382;p7"/>
          <p:cNvSpPr/>
          <p:nvPr/>
        </p:nvSpPr>
        <p:spPr>
          <a:xfrm>
            <a:off x="5325037" y="725518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383" name="Google Shape;383;p7"/>
          <p:cNvGrpSpPr/>
          <p:nvPr/>
        </p:nvGrpSpPr>
        <p:grpSpPr>
          <a:xfrm>
            <a:off x="5403288" y="1120652"/>
            <a:ext cx="1540086" cy="258430"/>
            <a:chOff x="5408079" y="531079"/>
            <a:chExt cx="2213626" cy="201492"/>
          </a:xfrm>
        </p:grpSpPr>
        <p:sp>
          <p:nvSpPr>
            <p:cNvPr id="384" name="Google Shape;384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sp>
        <p:nvSpPr>
          <p:cNvPr id="386" name="Google Shape;386;p7"/>
          <p:cNvSpPr/>
          <p:nvPr/>
        </p:nvSpPr>
        <p:spPr>
          <a:xfrm>
            <a:off x="2517811" y="5350198"/>
            <a:ext cx="1365045" cy="42846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Pamela Vercelli</a:t>
            </a:r>
            <a:endParaRPr/>
          </a:p>
        </p:txBody>
      </p:sp>
      <p:grpSp>
        <p:nvGrpSpPr>
          <p:cNvPr id="387" name="Google Shape;387;p7"/>
          <p:cNvGrpSpPr/>
          <p:nvPr/>
        </p:nvGrpSpPr>
        <p:grpSpPr>
          <a:xfrm>
            <a:off x="2633186" y="5771309"/>
            <a:ext cx="1134293" cy="364507"/>
            <a:chOff x="5408079" y="531079"/>
            <a:chExt cx="2213626" cy="201492"/>
          </a:xfrm>
        </p:grpSpPr>
        <p:sp>
          <p:nvSpPr>
            <p:cNvPr id="388" name="Google Shape;388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SAD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90" name="Google Shape;390;p7"/>
          <p:cNvSpPr/>
          <p:nvPr/>
        </p:nvSpPr>
        <p:spPr>
          <a:xfrm>
            <a:off x="5447323" y="5358033"/>
            <a:ext cx="1365045" cy="42846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Cristina Berzolla</a:t>
            </a:r>
            <a:endParaRPr/>
          </a:p>
        </p:txBody>
      </p:sp>
      <p:grpSp>
        <p:nvGrpSpPr>
          <p:cNvPr id="391" name="Google Shape;391;p7"/>
          <p:cNvGrpSpPr/>
          <p:nvPr/>
        </p:nvGrpSpPr>
        <p:grpSpPr>
          <a:xfrm>
            <a:off x="5549833" y="5810676"/>
            <a:ext cx="1134293" cy="364507"/>
            <a:chOff x="5408079" y="531079"/>
            <a:chExt cx="2213626" cy="201492"/>
          </a:xfrm>
        </p:grpSpPr>
        <p:sp>
          <p:nvSpPr>
            <p:cNvPr id="392" name="Google Shape;392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SAD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94" name="Google Shape;394;p7"/>
          <p:cNvSpPr/>
          <p:nvPr/>
        </p:nvSpPr>
        <p:spPr>
          <a:xfrm>
            <a:off x="8280192" y="5032608"/>
            <a:ext cx="1365045" cy="42846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Daniela Antonini</a:t>
            </a:r>
            <a:endParaRPr/>
          </a:p>
        </p:txBody>
      </p:sp>
      <p:grpSp>
        <p:nvGrpSpPr>
          <p:cNvPr id="395" name="Google Shape;395;p7"/>
          <p:cNvGrpSpPr/>
          <p:nvPr/>
        </p:nvGrpSpPr>
        <p:grpSpPr>
          <a:xfrm>
            <a:off x="8424520" y="5501260"/>
            <a:ext cx="1134293" cy="364507"/>
            <a:chOff x="5408079" y="531079"/>
            <a:chExt cx="2213626" cy="201492"/>
          </a:xfrm>
        </p:grpSpPr>
        <p:sp>
          <p:nvSpPr>
            <p:cNvPr id="396" name="Google Shape;396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SAD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398" name="Google Shape;398;p7"/>
          <p:cNvCxnSpPr/>
          <p:nvPr/>
        </p:nvCxnSpPr>
        <p:spPr>
          <a:xfrm flipH="1">
            <a:off x="3200335" y="4751260"/>
            <a:ext cx="5791332" cy="1075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9" name="Google Shape;399;p7"/>
          <p:cNvCxnSpPr/>
          <p:nvPr/>
        </p:nvCxnSpPr>
        <p:spPr>
          <a:xfrm flipH="1">
            <a:off x="3200334" y="4751260"/>
            <a:ext cx="1" cy="61053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00" name="Google Shape;400;p7"/>
          <p:cNvGrpSpPr/>
          <p:nvPr/>
        </p:nvGrpSpPr>
        <p:grpSpPr>
          <a:xfrm>
            <a:off x="5227920" y="2023515"/>
            <a:ext cx="1882752" cy="367541"/>
            <a:chOff x="5408079" y="531079"/>
            <a:chExt cx="2213626" cy="201492"/>
          </a:xfrm>
        </p:grpSpPr>
        <p:sp>
          <p:nvSpPr>
            <p:cNvPr id="401" name="Google Shape;401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03" name="Google Shape;403;p7"/>
          <p:cNvGrpSpPr/>
          <p:nvPr/>
        </p:nvGrpSpPr>
        <p:grpSpPr>
          <a:xfrm>
            <a:off x="5246827" y="2923313"/>
            <a:ext cx="1944195" cy="519798"/>
            <a:chOff x="5408079" y="531079"/>
            <a:chExt cx="2213626" cy="201492"/>
          </a:xfrm>
        </p:grpSpPr>
        <p:sp>
          <p:nvSpPr>
            <p:cNvPr id="404" name="Google Shape;404;p7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Individual &amp; Middle Donors Area Coordinator</a:t>
              </a:r>
              <a:endParaRPr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" name="Google Shape;410;p8"/>
          <p:cNvCxnSpPr/>
          <p:nvPr/>
        </p:nvCxnSpPr>
        <p:spPr>
          <a:xfrm flipH="1">
            <a:off x="6081524" y="4752971"/>
            <a:ext cx="1" cy="85863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1" name="Google Shape;411;p8"/>
          <p:cNvCxnSpPr/>
          <p:nvPr/>
        </p:nvCxnSpPr>
        <p:spPr>
          <a:xfrm>
            <a:off x="8972736" y="4762013"/>
            <a:ext cx="18931" cy="105892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2" name="Google Shape;412;p8"/>
          <p:cNvSpPr/>
          <p:nvPr/>
        </p:nvSpPr>
        <p:spPr>
          <a:xfrm>
            <a:off x="5507666" y="1583680"/>
            <a:ext cx="1176668" cy="33089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Marta Bove</a:t>
            </a:r>
            <a:endParaRPr/>
          </a:p>
        </p:txBody>
      </p:sp>
      <p:cxnSp>
        <p:nvCxnSpPr>
          <p:cNvPr id="413" name="Google Shape;413;p8"/>
          <p:cNvCxnSpPr/>
          <p:nvPr/>
        </p:nvCxnSpPr>
        <p:spPr>
          <a:xfrm>
            <a:off x="6096000" y="1098660"/>
            <a:ext cx="0" cy="46271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4" name="Google Shape;414;p8"/>
          <p:cNvCxnSpPr/>
          <p:nvPr/>
        </p:nvCxnSpPr>
        <p:spPr>
          <a:xfrm>
            <a:off x="6096000" y="1935962"/>
            <a:ext cx="0" cy="51664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5" name="Google Shape;415;p8"/>
          <p:cNvSpPr/>
          <p:nvPr/>
        </p:nvSpPr>
        <p:spPr>
          <a:xfrm>
            <a:off x="5403288" y="2443168"/>
            <a:ext cx="1453116" cy="367541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Enrica Arcangeli</a:t>
            </a:r>
            <a:endParaRPr/>
          </a:p>
        </p:txBody>
      </p:sp>
      <p:sp>
        <p:nvSpPr>
          <p:cNvPr id="416" name="Google Shape;416;p8"/>
          <p:cNvSpPr txBox="1">
            <a:spLocks noGrp="1"/>
          </p:cNvSpPr>
          <p:nvPr>
            <p:ph type="title"/>
          </p:nvPr>
        </p:nvSpPr>
        <p:spPr>
          <a:xfrm>
            <a:off x="1559743" y="114620"/>
            <a:ext cx="9408853" cy="457200"/>
          </a:xfrm>
          <a:prstGeom prst="rect">
            <a:avLst/>
          </a:prstGeom>
          <a:noFill/>
          <a:ln>
            <a:noFill/>
          </a:ln>
          <a:effectLst>
            <a:outerShdw blurRad="82550" dist="38100" dir="2520000" algn="tl" rotWithShape="0">
              <a:srgbClr val="BFBFBF">
                <a:alpha val="4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16"/>
              </a:buClr>
              <a:buSzPts val="2401"/>
              <a:buFont typeface="Calibri"/>
              <a:buNone/>
            </a:pP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Organigramma – Donors </a:t>
            </a:r>
            <a:r>
              <a:rPr lang="it-IT" sz="2401" b="1" dirty="0" err="1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Acquisition</a:t>
            </a:r>
            <a:r>
              <a:rPr lang="it-IT" sz="2401" b="1" dirty="0">
                <a:solidFill>
                  <a:srgbClr val="C20016"/>
                </a:solidFill>
                <a:latin typeface="Calibri"/>
                <a:ea typeface="Calibri"/>
                <a:cs typeface="Calibri"/>
                <a:sym typeface="Calibri"/>
              </a:rPr>
              <a:t> &amp; Fundraising Development Unit</a:t>
            </a:r>
            <a:endParaRPr dirty="0"/>
          </a:p>
        </p:txBody>
      </p:sp>
      <p:cxnSp>
        <p:nvCxnSpPr>
          <p:cNvPr id="417" name="Google Shape;417;p8"/>
          <p:cNvCxnSpPr/>
          <p:nvPr/>
        </p:nvCxnSpPr>
        <p:spPr>
          <a:xfrm>
            <a:off x="6102968" y="2810709"/>
            <a:ext cx="0" cy="61829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8" name="Google Shape;418;p8"/>
          <p:cNvSpPr/>
          <p:nvPr/>
        </p:nvSpPr>
        <p:spPr>
          <a:xfrm>
            <a:off x="5463941" y="3474476"/>
            <a:ext cx="1278054" cy="38378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Giulia Calanca</a:t>
            </a:r>
            <a:endParaRPr/>
          </a:p>
        </p:txBody>
      </p:sp>
      <p:sp>
        <p:nvSpPr>
          <p:cNvPr id="419" name="Google Shape;419;p8"/>
          <p:cNvSpPr/>
          <p:nvPr/>
        </p:nvSpPr>
        <p:spPr>
          <a:xfrm>
            <a:off x="2394799" y="5118648"/>
            <a:ext cx="1611070" cy="37414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Giulia Paccagnella</a:t>
            </a:r>
            <a:endParaRPr/>
          </a:p>
        </p:txBody>
      </p:sp>
      <p:grpSp>
        <p:nvGrpSpPr>
          <p:cNvPr id="420" name="Google Shape;420;p8"/>
          <p:cNvGrpSpPr/>
          <p:nvPr/>
        </p:nvGrpSpPr>
        <p:grpSpPr>
          <a:xfrm>
            <a:off x="2454266" y="5492792"/>
            <a:ext cx="1472093" cy="557739"/>
            <a:chOff x="5408079" y="531079"/>
            <a:chExt cx="2213626" cy="201492"/>
          </a:xfrm>
        </p:grpSpPr>
        <p:sp>
          <p:nvSpPr>
            <p:cNvPr id="421" name="Google Shape;421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8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Face to Face &amp; Donors Acquisition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423" name="Google Shape;423;p8"/>
          <p:cNvCxnSpPr/>
          <p:nvPr/>
        </p:nvCxnSpPr>
        <p:spPr>
          <a:xfrm flipH="1">
            <a:off x="3200335" y="4763960"/>
            <a:ext cx="5791332" cy="1075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24" name="Google Shape;424;p8"/>
          <p:cNvCxnSpPr/>
          <p:nvPr/>
        </p:nvCxnSpPr>
        <p:spPr>
          <a:xfrm>
            <a:off x="3200334" y="4762013"/>
            <a:ext cx="0" cy="32238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25" name="Google Shape;425;p8"/>
          <p:cNvCxnSpPr/>
          <p:nvPr/>
        </p:nvCxnSpPr>
        <p:spPr>
          <a:xfrm>
            <a:off x="6081524" y="4261258"/>
            <a:ext cx="0" cy="46685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6" name="Google Shape;426;p8"/>
          <p:cNvSpPr/>
          <p:nvPr/>
        </p:nvSpPr>
        <p:spPr>
          <a:xfrm>
            <a:off x="5325037" y="5112756"/>
            <a:ext cx="1788149" cy="36450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Valeria Caprì</a:t>
            </a:r>
            <a:endParaRPr/>
          </a:p>
        </p:txBody>
      </p:sp>
      <p:grpSp>
        <p:nvGrpSpPr>
          <p:cNvPr id="427" name="Google Shape;427;p8"/>
          <p:cNvGrpSpPr/>
          <p:nvPr/>
        </p:nvGrpSpPr>
        <p:grpSpPr>
          <a:xfrm>
            <a:off x="5463941" y="5480682"/>
            <a:ext cx="1600457" cy="430489"/>
            <a:chOff x="5408079" y="531079"/>
            <a:chExt cx="2213626" cy="201492"/>
          </a:xfrm>
        </p:grpSpPr>
        <p:sp>
          <p:nvSpPr>
            <p:cNvPr id="428" name="Google Shape;428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8"/>
            <p:cNvSpPr txBox="1"/>
            <p:nvPr/>
          </p:nvSpPr>
          <p:spPr>
            <a:xfrm>
              <a:off x="5408079" y="531079"/>
              <a:ext cx="2126340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Digital Acquisition Specialist</a:t>
              </a:r>
              <a:endParaRPr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30" name="Google Shape;430;p8"/>
          <p:cNvSpPr/>
          <p:nvPr/>
        </p:nvSpPr>
        <p:spPr>
          <a:xfrm>
            <a:off x="5325037" y="725518"/>
            <a:ext cx="1665221" cy="39670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Guglielmo Micucci</a:t>
            </a:r>
            <a:endParaRPr/>
          </a:p>
        </p:txBody>
      </p:sp>
      <p:grpSp>
        <p:nvGrpSpPr>
          <p:cNvPr id="431" name="Google Shape;431;p8"/>
          <p:cNvGrpSpPr/>
          <p:nvPr/>
        </p:nvGrpSpPr>
        <p:grpSpPr>
          <a:xfrm>
            <a:off x="5387604" y="1108581"/>
            <a:ext cx="1540086" cy="258430"/>
            <a:chOff x="5408079" y="531079"/>
            <a:chExt cx="2213626" cy="201492"/>
          </a:xfrm>
        </p:grpSpPr>
        <p:sp>
          <p:nvSpPr>
            <p:cNvPr id="432" name="Google Shape;432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8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Executive Director</a:t>
              </a:r>
              <a:endParaRPr/>
            </a:p>
          </p:txBody>
        </p:sp>
      </p:grpSp>
      <p:grpSp>
        <p:nvGrpSpPr>
          <p:cNvPr id="434" name="Google Shape;434;p8"/>
          <p:cNvGrpSpPr/>
          <p:nvPr/>
        </p:nvGrpSpPr>
        <p:grpSpPr>
          <a:xfrm>
            <a:off x="5149262" y="3848414"/>
            <a:ext cx="2104975" cy="560623"/>
            <a:chOff x="5408079" y="531079"/>
            <a:chExt cx="2213626" cy="201492"/>
          </a:xfrm>
        </p:grpSpPr>
        <p:sp>
          <p:nvSpPr>
            <p:cNvPr id="435" name="Google Shape;435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8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Donors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Acquisition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&amp; Fundraising Development Unit Leader</a:t>
              </a:r>
              <a:endParaRPr dirty="0"/>
            </a:p>
          </p:txBody>
        </p:sp>
      </p:grpSp>
      <p:sp>
        <p:nvSpPr>
          <p:cNvPr id="437" name="Google Shape;437;p8"/>
          <p:cNvSpPr/>
          <p:nvPr/>
        </p:nvSpPr>
        <p:spPr>
          <a:xfrm>
            <a:off x="8342355" y="5615949"/>
            <a:ext cx="1339023" cy="41529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2551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Veronica Rossi</a:t>
            </a:r>
            <a:endParaRPr/>
          </a:p>
        </p:txBody>
      </p:sp>
      <p:grpSp>
        <p:nvGrpSpPr>
          <p:cNvPr id="438" name="Google Shape;438;p8"/>
          <p:cNvGrpSpPr/>
          <p:nvPr/>
        </p:nvGrpSpPr>
        <p:grpSpPr>
          <a:xfrm>
            <a:off x="8206235" y="6027549"/>
            <a:ext cx="1680494" cy="350769"/>
            <a:chOff x="5408079" y="531079"/>
            <a:chExt cx="2213626" cy="201492"/>
          </a:xfrm>
        </p:grpSpPr>
        <p:sp>
          <p:nvSpPr>
            <p:cNvPr id="439" name="Google Shape;439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8"/>
            <p:cNvSpPr txBox="1"/>
            <p:nvPr/>
          </p:nvSpPr>
          <p:spPr>
            <a:xfrm>
              <a:off x="5408079" y="531079"/>
              <a:ext cx="2126341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Donors </a:t>
              </a:r>
              <a:r>
                <a:rPr lang="it-IT" sz="1200" b="1" i="0" u="none" strike="noStrike" cap="none" dirty="0" err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Acquisition</a:t>
              </a: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Assistant</a:t>
              </a:r>
              <a:endParaRPr dirty="0"/>
            </a:p>
          </p:txBody>
        </p:sp>
      </p:grpSp>
      <p:grpSp>
        <p:nvGrpSpPr>
          <p:cNvPr id="441" name="Google Shape;441;p8"/>
          <p:cNvGrpSpPr/>
          <p:nvPr/>
        </p:nvGrpSpPr>
        <p:grpSpPr>
          <a:xfrm>
            <a:off x="5205615" y="2794858"/>
            <a:ext cx="1956495" cy="412786"/>
            <a:chOff x="5408079" y="531079"/>
            <a:chExt cx="2213626" cy="201492"/>
          </a:xfrm>
        </p:grpSpPr>
        <p:sp>
          <p:nvSpPr>
            <p:cNvPr id="442" name="Google Shape;442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8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Individual &amp; Middle Donors Area Coordinator</a:t>
              </a:r>
              <a:endParaRPr dirty="0"/>
            </a:p>
          </p:txBody>
        </p:sp>
      </p:grpSp>
      <p:grpSp>
        <p:nvGrpSpPr>
          <p:cNvPr id="444" name="Google Shape;444;p8"/>
          <p:cNvGrpSpPr/>
          <p:nvPr/>
        </p:nvGrpSpPr>
        <p:grpSpPr>
          <a:xfrm>
            <a:off x="5200345" y="1868733"/>
            <a:ext cx="1864053" cy="329644"/>
            <a:chOff x="5408079" y="531079"/>
            <a:chExt cx="2213626" cy="201492"/>
          </a:xfrm>
        </p:grpSpPr>
        <p:sp>
          <p:nvSpPr>
            <p:cNvPr id="445" name="Google Shape;445;p8"/>
            <p:cNvSpPr/>
            <p:nvPr/>
          </p:nvSpPr>
          <p:spPr>
            <a:xfrm>
              <a:off x="5408080" y="531079"/>
              <a:ext cx="2213625" cy="201492"/>
            </a:xfrm>
            <a:prstGeom prst="rect">
              <a:avLst/>
            </a:prstGeom>
            <a:solidFill>
              <a:srgbClr val="CACACA">
                <a:alpha val="89803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8"/>
            <p:cNvSpPr txBox="1"/>
            <p:nvPr/>
          </p:nvSpPr>
          <p:spPr>
            <a:xfrm>
              <a:off x="5408079" y="531079"/>
              <a:ext cx="2213625" cy="201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Head of Communication and Fundraising </a:t>
              </a:r>
              <a:endParaRPr sz="1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665</Words>
  <Application>Microsoft Office PowerPoint</Application>
  <PresentationFormat>Widescreen</PresentationFormat>
  <Paragraphs>213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Roboto</vt:lpstr>
      <vt:lpstr>Tema di Office</vt:lpstr>
      <vt:lpstr>Organigramma – Executive Director Reporting Line</vt:lpstr>
      <vt:lpstr>Organigramma – Human Resources and beyond</vt:lpstr>
      <vt:lpstr>Organigramma – Administration &amp; Finance </vt:lpstr>
      <vt:lpstr>Organigramma – Communication &amp; Digital Area</vt:lpstr>
      <vt:lpstr>Organigramma – Digital &amp; Social Unit</vt:lpstr>
      <vt:lpstr>Organigramma – Individual &amp; Middle Donors Area</vt:lpstr>
      <vt:lpstr>Organigramma – Donors loyalty &amp; development Unit </vt:lpstr>
      <vt:lpstr>Organigramma – Child Sponsorship Unit</vt:lpstr>
      <vt:lpstr>Organigramma – Donors Acquisition &amp; Fundraising Development Unit</vt:lpstr>
      <vt:lpstr>Organigramma – Strategic Partnership &amp; High Value Donor Area</vt:lpstr>
      <vt:lpstr>Organigramma – Programs - Africa</vt:lpstr>
      <vt:lpstr>Organigramma - Programs - Awareness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– Executive Director Reporting Line</dc:title>
  <cp:lastModifiedBy>Ciro Genovese</cp:lastModifiedBy>
  <cp:revision>23</cp:revision>
  <dcterms:created xsi:type="dcterms:W3CDTF">2019-09-06T07:28:12Z</dcterms:created>
  <dcterms:modified xsi:type="dcterms:W3CDTF">2022-05-18T09:31:10Z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