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12192000" cy="6858000"/>
  <p:notesSz cx="6808788" cy="9940925"/>
  <p:embeddedFontLst>
    <p:embeddedFont>
      <p:font typeface="Roboto" panose="02000000000000000000" pitchFamily="2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85" userDrawn="1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3" roundtripDataSignature="AMtx7mgHNPBlp21WtMXe9rhiN5MQsoUYj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CFCF"/>
    <a:srgbClr val="2551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48"/>
      </p:cViewPr>
      <p:guideLst>
        <p:guide orient="horz" pos="2160"/>
        <p:guide pos="38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customschemas.google.com/relationships/presentationmetadata" Target="metadata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50475" cy="498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6737" y="0"/>
            <a:ext cx="2950475" cy="498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23863" y="1243013"/>
            <a:ext cx="5961062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42154"/>
            <a:ext cx="2950475" cy="498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:notes"/>
          <p:cNvSpPr txBox="1">
            <a:spLocks noGrp="1"/>
          </p:cNvSpPr>
          <p:nvPr>
            <p:ph type="body" idx="1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3" name="Google Shape;173;p3:notes"/>
          <p:cNvSpPr txBox="1">
            <a:spLocks noGrp="1"/>
          </p:cNvSpPr>
          <p:nvPr>
            <p:ph type="body" idx="1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4" name="Google Shape;174;p3:notes"/>
          <p:cNvSpPr txBox="1">
            <a:spLocks noGrp="1"/>
          </p:cNvSpPr>
          <p:nvPr>
            <p:ph type="sldNum" idx="12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4:notes"/>
          <p:cNvSpPr txBox="1">
            <a:spLocks noGrp="1"/>
          </p:cNvSpPr>
          <p:nvPr>
            <p:ph type="body" idx="1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60" name="Google Shape;26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6:notes"/>
          <p:cNvSpPr txBox="1">
            <a:spLocks noGrp="1"/>
          </p:cNvSpPr>
          <p:nvPr>
            <p:ph type="body" idx="1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7:notes"/>
          <p:cNvSpPr txBox="1">
            <a:spLocks noGrp="1"/>
          </p:cNvSpPr>
          <p:nvPr>
            <p:ph type="body" idx="1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7" name="Google Shape;36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p8:notes"/>
          <p:cNvSpPr txBox="1">
            <a:spLocks noGrp="1"/>
          </p:cNvSpPr>
          <p:nvPr>
            <p:ph type="body" idx="1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8" name="Google Shape;40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Google Shape;448;p9:notes"/>
          <p:cNvSpPr txBox="1">
            <a:spLocks noGrp="1"/>
          </p:cNvSpPr>
          <p:nvPr>
            <p:ph type="body" idx="1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9" name="Google Shape;44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Google Shape;494;p10:notes"/>
          <p:cNvSpPr txBox="1">
            <a:spLocks noGrp="1"/>
          </p:cNvSpPr>
          <p:nvPr>
            <p:ph type="body" idx="1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5" name="Google Shape;49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4" name="Google Shape;24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8" name="Google Shape;88;p1"/>
          <p:cNvCxnSpPr/>
          <p:nvPr/>
        </p:nvCxnSpPr>
        <p:spPr>
          <a:xfrm>
            <a:off x="6080582" y="2090360"/>
            <a:ext cx="0" cy="115725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9" name="Google Shape;89;p1"/>
          <p:cNvCxnSpPr/>
          <p:nvPr/>
        </p:nvCxnSpPr>
        <p:spPr>
          <a:xfrm>
            <a:off x="9234820" y="2154931"/>
            <a:ext cx="0" cy="1105359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0" name="Google Shape;90;p1"/>
          <p:cNvCxnSpPr/>
          <p:nvPr/>
        </p:nvCxnSpPr>
        <p:spPr>
          <a:xfrm>
            <a:off x="6076551" y="2147229"/>
            <a:ext cx="0" cy="1644146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1" name="Google Shape;91;p1"/>
          <p:cNvCxnSpPr/>
          <p:nvPr/>
        </p:nvCxnSpPr>
        <p:spPr>
          <a:xfrm>
            <a:off x="10738624" y="2147229"/>
            <a:ext cx="0" cy="2661077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2" name="Google Shape;92;p1"/>
          <p:cNvSpPr/>
          <p:nvPr/>
        </p:nvSpPr>
        <p:spPr>
          <a:xfrm>
            <a:off x="5138110" y="726379"/>
            <a:ext cx="1697838" cy="371488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i="0" u="none" strike="noStrike" cap="none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Guglielmo Micucci</a:t>
            </a:r>
            <a:endParaRPr dirty="0"/>
          </a:p>
        </p:txBody>
      </p:sp>
      <p:sp>
        <p:nvSpPr>
          <p:cNvPr id="93" name="Google Shape;93;p1"/>
          <p:cNvSpPr txBox="1">
            <a:spLocks noGrp="1"/>
          </p:cNvSpPr>
          <p:nvPr>
            <p:ph type="title"/>
          </p:nvPr>
        </p:nvSpPr>
        <p:spPr>
          <a:xfrm>
            <a:off x="2321680" y="80425"/>
            <a:ext cx="9144000" cy="457200"/>
          </a:xfrm>
          <a:prstGeom prst="rect">
            <a:avLst/>
          </a:prstGeom>
          <a:noFill/>
          <a:ln>
            <a:noFill/>
          </a:ln>
          <a:effectLst>
            <a:outerShdw blurRad="82550" dist="38100" dir="2520000" algn="tl" rotWithShape="0">
              <a:srgbClr val="BFBFBF">
                <a:alpha val="4274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20016"/>
              </a:buClr>
              <a:buSzPts val="2401"/>
              <a:buFont typeface="Calibri"/>
              <a:buNone/>
            </a:pPr>
            <a:r>
              <a:rPr lang="it-IT" sz="2401" b="1">
                <a:solidFill>
                  <a:srgbClr val="C20016"/>
                </a:solidFill>
                <a:latin typeface="Calibri"/>
                <a:ea typeface="Calibri"/>
                <a:cs typeface="Calibri"/>
                <a:sym typeface="Calibri"/>
              </a:rPr>
              <a:t>Organigramma – Executive Director Reporting Line</a:t>
            </a:r>
            <a:endParaRPr/>
          </a:p>
        </p:txBody>
      </p:sp>
      <p:cxnSp>
        <p:nvCxnSpPr>
          <p:cNvPr id="94" name="Google Shape;94;p1"/>
          <p:cNvCxnSpPr/>
          <p:nvPr/>
        </p:nvCxnSpPr>
        <p:spPr>
          <a:xfrm flipH="1">
            <a:off x="6076549" y="1097867"/>
            <a:ext cx="1" cy="1057064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5" name="Google Shape;95;p1"/>
          <p:cNvCxnSpPr/>
          <p:nvPr/>
        </p:nvCxnSpPr>
        <p:spPr>
          <a:xfrm rot="10800000">
            <a:off x="1398780" y="2129570"/>
            <a:ext cx="9339844" cy="25361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6" name="Google Shape;96;p1"/>
          <p:cNvCxnSpPr/>
          <p:nvPr/>
        </p:nvCxnSpPr>
        <p:spPr>
          <a:xfrm>
            <a:off x="3008288" y="2115721"/>
            <a:ext cx="0" cy="115725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7" name="Google Shape;97;p1"/>
          <p:cNvCxnSpPr/>
          <p:nvPr/>
        </p:nvCxnSpPr>
        <p:spPr>
          <a:xfrm>
            <a:off x="1398780" y="2124768"/>
            <a:ext cx="0" cy="2683538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8" name="Google Shape;98;p1"/>
          <p:cNvSpPr/>
          <p:nvPr/>
        </p:nvSpPr>
        <p:spPr>
          <a:xfrm>
            <a:off x="611643" y="4642535"/>
            <a:ext cx="1574275" cy="375651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i="0" u="none" strike="noStrike" cap="none" dirty="0">
                <a:solidFill>
                  <a:srgbClr val="FF0000"/>
                </a:solidFill>
                <a:latin typeface="Roboto"/>
                <a:ea typeface="Roboto"/>
                <a:cs typeface="Roboto"/>
                <a:sym typeface="Roboto"/>
              </a:rPr>
              <a:t>To be </a:t>
            </a:r>
            <a:r>
              <a:rPr lang="it-IT" sz="1200" b="1" i="0" u="none" strike="noStrike" cap="none" dirty="0" err="1">
                <a:solidFill>
                  <a:srgbClr val="FF0000"/>
                </a:solidFill>
                <a:latin typeface="Roboto"/>
                <a:ea typeface="Roboto"/>
                <a:cs typeface="Roboto"/>
                <a:sym typeface="Roboto"/>
              </a:rPr>
              <a:t>defined</a:t>
            </a:r>
            <a:endParaRPr sz="1200" b="1" i="0" u="none" strike="noStrike" cap="none" dirty="0">
              <a:solidFill>
                <a:srgbClr val="FF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9" name="Google Shape;99;p1"/>
          <p:cNvSpPr/>
          <p:nvPr/>
        </p:nvSpPr>
        <p:spPr>
          <a:xfrm>
            <a:off x="9891405" y="4637230"/>
            <a:ext cx="1574275" cy="375651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Nadia Fiore</a:t>
            </a:r>
            <a:endParaRPr/>
          </a:p>
        </p:txBody>
      </p:sp>
      <p:sp>
        <p:nvSpPr>
          <p:cNvPr id="100" name="Google Shape;100;p1"/>
          <p:cNvSpPr/>
          <p:nvPr/>
        </p:nvSpPr>
        <p:spPr>
          <a:xfrm>
            <a:off x="2221151" y="3048540"/>
            <a:ext cx="1574274" cy="362550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Francesco Ambruso</a:t>
            </a:r>
            <a:endParaRPr/>
          </a:p>
        </p:txBody>
      </p:sp>
      <p:grpSp>
        <p:nvGrpSpPr>
          <p:cNvPr id="101" name="Google Shape;101;p1"/>
          <p:cNvGrpSpPr/>
          <p:nvPr/>
        </p:nvGrpSpPr>
        <p:grpSpPr>
          <a:xfrm>
            <a:off x="5216986" y="1085188"/>
            <a:ext cx="1540086" cy="258430"/>
            <a:chOff x="5408079" y="531079"/>
            <a:chExt cx="2213626" cy="201492"/>
          </a:xfrm>
        </p:grpSpPr>
        <p:sp>
          <p:nvSpPr>
            <p:cNvPr id="102" name="Google Shape;102;p1"/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1"/>
            <p:cNvSpPr txBox="1"/>
            <p:nvPr/>
          </p:nvSpPr>
          <p:spPr>
            <a:xfrm>
              <a:off x="5408079" y="531079"/>
              <a:ext cx="2213625" cy="2014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Roboto"/>
                <a:buNone/>
              </a:pPr>
              <a:r>
                <a:rPr lang="it-IT" sz="1200" b="1" i="0" u="none" strike="noStrike" cap="none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Executive Director</a:t>
              </a:r>
              <a:endParaRPr/>
            </a:p>
          </p:txBody>
        </p:sp>
      </p:grpSp>
      <p:grpSp>
        <p:nvGrpSpPr>
          <p:cNvPr id="104" name="Google Shape;104;p1"/>
          <p:cNvGrpSpPr/>
          <p:nvPr/>
        </p:nvGrpSpPr>
        <p:grpSpPr>
          <a:xfrm>
            <a:off x="9926562" y="5012880"/>
            <a:ext cx="1539117" cy="527039"/>
            <a:chOff x="5408078" y="531079"/>
            <a:chExt cx="2213627" cy="201492"/>
          </a:xfrm>
        </p:grpSpPr>
        <p:sp>
          <p:nvSpPr>
            <p:cNvPr id="105" name="Google Shape;105;p1"/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1"/>
            <p:cNvSpPr txBox="1"/>
            <p:nvPr/>
          </p:nvSpPr>
          <p:spPr>
            <a:xfrm>
              <a:off x="5408078" y="531079"/>
              <a:ext cx="2180535" cy="2014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Roboto"/>
                <a:buNone/>
              </a:pPr>
              <a:r>
                <a:rPr lang="it-IT" sz="1200" b="1" i="0" u="none" strike="noStrike" cap="none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Compliance &amp; Legal Senior Specialist</a:t>
              </a:r>
              <a:endParaRPr sz="1200" b="1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07" name="Google Shape;107;p1"/>
          <p:cNvGrpSpPr/>
          <p:nvPr/>
        </p:nvGrpSpPr>
        <p:grpSpPr>
          <a:xfrm>
            <a:off x="749480" y="5036021"/>
            <a:ext cx="1298590" cy="301612"/>
            <a:chOff x="5408079" y="531079"/>
            <a:chExt cx="2213626" cy="201492"/>
          </a:xfrm>
        </p:grpSpPr>
        <p:sp>
          <p:nvSpPr>
            <p:cNvPr id="108" name="Google Shape;108;p1"/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1"/>
            <p:cNvSpPr txBox="1"/>
            <p:nvPr/>
          </p:nvSpPr>
          <p:spPr>
            <a:xfrm>
              <a:off x="5408079" y="531079"/>
              <a:ext cx="2213625" cy="2014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1200"/>
                <a:buFont typeface="Roboto"/>
                <a:buNone/>
              </a:pPr>
              <a:r>
                <a:rPr lang="it-IT" sz="1200" b="1" i="0" u="none" strike="noStrike" cap="none">
                  <a:solidFill>
                    <a:srgbClr val="FF0000"/>
                  </a:solidFill>
                  <a:latin typeface="Roboto"/>
                  <a:ea typeface="Roboto"/>
                  <a:cs typeface="Roboto"/>
                  <a:sym typeface="Roboto"/>
                </a:rPr>
                <a:t>Internal Auditor</a:t>
              </a:r>
              <a:endParaRPr/>
            </a:p>
          </p:txBody>
        </p:sp>
      </p:grpSp>
      <p:grpSp>
        <p:nvGrpSpPr>
          <p:cNvPr id="110" name="Google Shape;110;p1"/>
          <p:cNvGrpSpPr/>
          <p:nvPr/>
        </p:nvGrpSpPr>
        <p:grpSpPr>
          <a:xfrm>
            <a:off x="2072711" y="3439821"/>
            <a:ext cx="1897991" cy="527031"/>
            <a:chOff x="5408079" y="531078"/>
            <a:chExt cx="2213626" cy="255138"/>
          </a:xfrm>
        </p:grpSpPr>
        <p:sp>
          <p:nvSpPr>
            <p:cNvPr id="111" name="Google Shape;111;p1"/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1"/>
            <p:cNvSpPr txBox="1"/>
            <p:nvPr/>
          </p:nvSpPr>
          <p:spPr>
            <a:xfrm>
              <a:off x="5408079" y="531078"/>
              <a:ext cx="2213625" cy="25513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Roboto"/>
                <a:buNone/>
              </a:pPr>
              <a:r>
                <a:rPr lang="it-IT" sz="1200" b="1" i="0" u="none" strike="noStrike" cap="none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Head of Administration &amp; Finance</a:t>
              </a:r>
              <a:endParaRPr dirty="0"/>
            </a:p>
          </p:txBody>
        </p:sp>
      </p:grpSp>
      <p:sp>
        <p:nvSpPr>
          <p:cNvPr id="113" name="Google Shape;113;p1"/>
          <p:cNvSpPr/>
          <p:nvPr/>
        </p:nvSpPr>
        <p:spPr>
          <a:xfrm>
            <a:off x="5490041" y="3001420"/>
            <a:ext cx="1267025" cy="393840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Marta Bove</a:t>
            </a:r>
            <a:endParaRPr lang="it-IT" sz="1200" b="1" i="0" u="none" strike="noStrike" cap="none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114" name="Google Shape;114;p1"/>
          <p:cNvGrpSpPr/>
          <p:nvPr/>
        </p:nvGrpSpPr>
        <p:grpSpPr>
          <a:xfrm>
            <a:off x="5169240" y="3428885"/>
            <a:ext cx="1822683" cy="375145"/>
            <a:chOff x="5408079" y="531079"/>
            <a:chExt cx="2213626" cy="201492"/>
          </a:xfrm>
        </p:grpSpPr>
        <p:sp>
          <p:nvSpPr>
            <p:cNvPr id="115" name="Google Shape;115;p1"/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1"/>
            <p:cNvSpPr txBox="1"/>
            <p:nvPr/>
          </p:nvSpPr>
          <p:spPr>
            <a:xfrm>
              <a:off x="5408079" y="531079"/>
              <a:ext cx="2213625" cy="2014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200" b="1" i="0" u="none" strike="noStrike" cap="none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Head of Communication and Fundraising </a:t>
              </a:r>
              <a:endParaRPr sz="1200" b="1" i="0" u="none" strike="noStrike" cap="none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117" name="Google Shape;117;p1"/>
          <p:cNvSpPr/>
          <p:nvPr/>
        </p:nvSpPr>
        <p:spPr>
          <a:xfrm>
            <a:off x="8395928" y="3111295"/>
            <a:ext cx="1614820" cy="393840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Roberta Rughetti</a:t>
            </a:r>
            <a:endParaRPr/>
          </a:p>
        </p:txBody>
      </p:sp>
      <p:grpSp>
        <p:nvGrpSpPr>
          <p:cNvPr id="118" name="Google Shape;118;p1"/>
          <p:cNvGrpSpPr/>
          <p:nvPr/>
        </p:nvGrpSpPr>
        <p:grpSpPr>
          <a:xfrm>
            <a:off x="8428372" y="3508504"/>
            <a:ext cx="1574275" cy="601688"/>
            <a:chOff x="5408077" y="531079"/>
            <a:chExt cx="2213628" cy="201493"/>
          </a:xfrm>
        </p:grpSpPr>
        <p:sp>
          <p:nvSpPr>
            <p:cNvPr id="119" name="Google Shape;119;p1"/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1"/>
            <p:cNvSpPr txBox="1"/>
            <p:nvPr/>
          </p:nvSpPr>
          <p:spPr>
            <a:xfrm>
              <a:off x="5408077" y="531080"/>
              <a:ext cx="2213626" cy="2014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Roboto"/>
                <a:buNone/>
              </a:pPr>
              <a:r>
                <a:rPr lang="it-IT" sz="1200" b="1" i="0" u="none" strike="noStrike" cap="none" dirty="0" err="1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Deputy</a:t>
              </a:r>
              <a:r>
                <a:rPr lang="it-IT" sz="1200" b="1" i="0" u="none" strike="noStrike" cap="none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 Executive Director/Head of Programs</a:t>
              </a:r>
              <a:endParaRPr sz="1200" b="1" i="0" u="none" strike="noStrike" cap="none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cxnSp>
        <p:nvCxnSpPr>
          <p:cNvPr id="121" name="Google Shape;121;p1"/>
          <p:cNvCxnSpPr>
            <a:cxnSpLocks/>
          </p:cNvCxnSpPr>
          <p:nvPr/>
        </p:nvCxnSpPr>
        <p:spPr>
          <a:xfrm flipV="1">
            <a:off x="6818303" y="958443"/>
            <a:ext cx="1577625" cy="111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grpSp>
        <p:nvGrpSpPr>
          <p:cNvPr id="123" name="Google Shape;123;p1"/>
          <p:cNvGrpSpPr/>
          <p:nvPr/>
        </p:nvGrpSpPr>
        <p:grpSpPr>
          <a:xfrm>
            <a:off x="8395928" y="749235"/>
            <a:ext cx="1782215" cy="457201"/>
            <a:chOff x="5408079" y="531079"/>
            <a:chExt cx="2213626" cy="201492"/>
          </a:xfrm>
          <a:noFill/>
        </p:grpSpPr>
        <p:sp>
          <p:nvSpPr>
            <p:cNvPr id="124" name="Google Shape;124;p1"/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grpFill/>
            <a:ln w="57150" cap="flat" cmpd="sng">
              <a:solidFill>
                <a:schemeClr val="accent1">
                  <a:lumMod val="7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1"/>
            <p:cNvSpPr txBox="1"/>
            <p:nvPr/>
          </p:nvSpPr>
          <p:spPr>
            <a:xfrm>
              <a:off x="5408079" y="531079"/>
              <a:ext cx="2213625" cy="201492"/>
            </a:xfrm>
            <a:prstGeom prst="rect">
              <a:avLst/>
            </a:prstGeom>
            <a:grpFill/>
            <a:ln w="57150">
              <a:solidFill>
                <a:schemeClr val="accent1">
                  <a:lumMod val="75000"/>
                </a:schemeClr>
              </a:solidFill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Roboto"/>
                <a:buNone/>
              </a:pPr>
              <a:r>
                <a:rPr lang="it-IT" sz="1200" b="1" i="0" u="none" strike="noStrike" cap="none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Human </a:t>
              </a:r>
              <a:r>
                <a:rPr lang="it-IT" sz="1200" b="1" i="0" u="none" strike="noStrike" cap="none" dirty="0" err="1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Resources</a:t>
              </a:r>
              <a:r>
                <a:rPr lang="it-IT" sz="1200" b="1" i="0" u="none" strike="noStrike" cap="none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 and </a:t>
              </a:r>
              <a:r>
                <a:rPr lang="it-IT" sz="1200" b="1" i="0" u="none" strike="noStrike" cap="none" dirty="0" err="1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beyond</a:t>
              </a:r>
              <a:r>
                <a:rPr lang="it-IT" sz="1200" b="1" i="0" u="none" strike="noStrike" cap="none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 Area </a:t>
              </a:r>
              <a:endParaRPr sz="1200" b="1" i="0" u="none" strike="noStrike" cap="none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pic>
        <p:nvPicPr>
          <p:cNvPr id="3" name="Immagine 1">
            <a:extLst>
              <a:ext uri="{FF2B5EF4-FFF2-40B4-BE49-F238E27FC236}">
                <a16:creationId xmlns:a16="http://schemas.microsoft.com/office/drawing/2014/main" id="{6E38B149-EE4C-8A02-6659-9D66EC0F8D74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54785" cy="11303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"/>
          <p:cNvSpPr/>
          <p:nvPr/>
        </p:nvSpPr>
        <p:spPr>
          <a:xfrm>
            <a:off x="5176952" y="1288354"/>
            <a:ext cx="1697838" cy="371488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Guglielmo Micucci</a:t>
            </a:r>
            <a:endParaRPr/>
          </a:p>
        </p:txBody>
      </p:sp>
      <p:sp>
        <p:nvSpPr>
          <p:cNvPr id="132" name="Google Shape;132;p2"/>
          <p:cNvSpPr txBox="1">
            <a:spLocks noGrp="1"/>
          </p:cNvSpPr>
          <p:nvPr>
            <p:ph type="title"/>
          </p:nvPr>
        </p:nvSpPr>
        <p:spPr>
          <a:xfrm>
            <a:off x="2019135" y="-11575"/>
            <a:ext cx="7571722" cy="457200"/>
          </a:xfrm>
          <a:prstGeom prst="rect">
            <a:avLst/>
          </a:prstGeom>
          <a:noFill/>
          <a:ln>
            <a:noFill/>
          </a:ln>
          <a:effectLst>
            <a:outerShdw blurRad="82550" dist="38100" dir="2520000" algn="tl" rotWithShape="0">
              <a:srgbClr val="BFBFBF">
                <a:alpha val="4274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20016"/>
              </a:buClr>
              <a:buSzPts val="2401"/>
              <a:buFont typeface="Calibri"/>
              <a:buNone/>
            </a:pPr>
            <a:r>
              <a:rPr lang="it-IT" sz="2401" b="1" dirty="0">
                <a:solidFill>
                  <a:srgbClr val="C20016"/>
                </a:solidFill>
                <a:latin typeface="Calibri"/>
                <a:ea typeface="Calibri"/>
                <a:cs typeface="Calibri"/>
                <a:sym typeface="Calibri"/>
              </a:rPr>
              <a:t>             Organigramma – Human </a:t>
            </a:r>
            <a:r>
              <a:rPr lang="it-IT" sz="2401" b="1" dirty="0" err="1">
                <a:solidFill>
                  <a:srgbClr val="C20016"/>
                </a:solidFill>
                <a:latin typeface="Calibri"/>
                <a:ea typeface="Calibri"/>
                <a:cs typeface="Calibri"/>
                <a:sym typeface="Calibri"/>
              </a:rPr>
              <a:t>Resources</a:t>
            </a:r>
            <a:r>
              <a:rPr lang="it-IT" sz="2401" b="1" dirty="0">
                <a:solidFill>
                  <a:srgbClr val="C20016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it-IT" sz="2401" b="1" dirty="0" err="1">
                <a:solidFill>
                  <a:srgbClr val="C20016"/>
                </a:solidFill>
                <a:latin typeface="Calibri"/>
                <a:ea typeface="Calibri"/>
                <a:cs typeface="Calibri"/>
                <a:sym typeface="Calibri"/>
              </a:rPr>
              <a:t>beyond</a:t>
            </a:r>
            <a:endParaRPr dirty="0"/>
          </a:p>
        </p:txBody>
      </p:sp>
      <p:cxnSp>
        <p:nvCxnSpPr>
          <p:cNvPr id="134" name="Google Shape;134;p2"/>
          <p:cNvCxnSpPr>
            <a:cxnSpLocks/>
          </p:cNvCxnSpPr>
          <p:nvPr/>
        </p:nvCxnSpPr>
        <p:spPr>
          <a:xfrm flipH="1">
            <a:off x="3251514" y="1550611"/>
            <a:ext cx="1922798" cy="8393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35" name="Google Shape;135;p2"/>
          <p:cNvSpPr/>
          <p:nvPr/>
        </p:nvSpPr>
        <p:spPr>
          <a:xfrm>
            <a:off x="2559512" y="4828902"/>
            <a:ext cx="1539441" cy="400620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i="0" u="none" strike="noStrike" cap="none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Federica Darida</a:t>
            </a:r>
            <a:endParaRPr dirty="0"/>
          </a:p>
        </p:txBody>
      </p:sp>
      <p:sp>
        <p:nvSpPr>
          <p:cNvPr id="136" name="Google Shape;136;p2"/>
          <p:cNvSpPr/>
          <p:nvPr/>
        </p:nvSpPr>
        <p:spPr>
          <a:xfrm>
            <a:off x="5269445" y="2724641"/>
            <a:ext cx="1574281" cy="387975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i="0" u="none" strike="noStrike" cap="none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Claudia d’Amore</a:t>
            </a:r>
            <a:endParaRPr dirty="0"/>
          </a:p>
        </p:txBody>
      </p:sp>
      <p:grpSp>
        <p:nvGrpSpPr>
          <p:cNvPr id="137" name="Google Shape;137;p2"/>
          <p:cNvGrpSpPr/>
          <p:nvPr/>
        </p:nvGrpSpPr>
        <p:grpSpPr>
          <a:xfrm>
            <a:off x="5269445" y="3108860"/>
            <a:ext cx="1574281" cy="375651"/>
            <a:chOff x="5408079" y="531079"/>
            <a:chExt cx="2213626" cy="201492"/>
          </a:xfrm>
        </p:grpSpPr>
        <p:sp>
          <p:nvSpPr>
            <p:cNvPr id="138" name="Google Shape;138;p2"/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2"/>
            <p:cNvSpPr txBox="1"/>
            <p:nvPr/>
          </p:nvSpPr>
          <p:spPr>
            <a:xfrm>
              <a:off x="5408079" y="531079"/>
              <a:ext cx="2213625" cy="2014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Roboto"/>
                <a:buNone/>
              </a:pPr>
              <a:r>
                <a:rPr lang="it-IT" sz="1200" b="1" i="0" u="none" strike="noStrike" cap="none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Hr Coordinator</a:t>
              </a:r>
              <a:endParaRPr sz="1200" b="1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147" name="Google Shape;147;p2"/>
          <p:cNvSpPr/>
          <p:nvPr/>
        </p:nvSpPr>
        <p:spPr>
          <a:xfrm>
            <a:off x="5312690" y="4882163"/>
            <a:ext cx="1574275" cy="375651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Ciro Genovese</a:t>
            </a:r>
            <a:endParaRPr dirty="0"/>
          </a:p>
        </p:txBody>
      </p:sp>
      <p:grpSp>
        <p:nvGrpSpPr>
          <p:cNvPr id="148" name="Google Shape;148;p2"/>
          <p:cNvGrpSpPr/>
          <p:nvPr/>
        </p:nvGrpSpPr>
        <p:grpSpPr>
          <a:xfrm>
            <a:off x="5181787" y="5072556"/>
            <a:ext cx="1836082" cy="991070"/>
            <a:chOff x="5408080" y="428407"/>
            <a:chExt cx="2213625" cy="428112"/>
          </a:xfrm>
        </p:grpSpPr>
        <p:sp>
          <p:nvSpPr>
            <p:cNvPr id="149" name="Google Shape;149;p2"/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2"/>
            <p:cNvSpPr txBox="1"/>
            <p:nvPr/>
          </p:nvSpPr>
          <p:spPr>
            <a:xfrm>
              <a:off x="5408080" y="428407"/>
              <a:ext cx="2213625" cy="4281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Roboto"/>
                <a:buNone/>
              </a:pPr>
              <a:r>
                <a:rPr lang="it-IT" sz="1200" b="1" i="0" u="none" strike="noStrike" cap="none" dirty="0" err="1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Hr</a:t>
              </a:r>
              <a:r>
                <a:rPr lang="it-IT" sz="1200" b="1" i="0" u="none" strike="noStrike" cap="none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 </a:t>
              </a:r>
              <a:r>
                <a:rPr lang="it-IT" sz="1200" b="1" i="0" u="none" strike="noStrike" cap="none" dirty="0" err="1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Specialist</a:t>
              </a:r>
              <a:endParaRPr sz="1200" b="1" i="0" u="none" strike="noStrike" cap="none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51" name="Google Shape;151;p2"/>
          <p:cNvGrpSpPr/>
          <p:nvPr/>
        </p:nvGrpSpPr>
        <p:grpSpPr>
          <a:xfrm>
            <a:off x="2464671" y="5281860"/>
            <a:ext cx="1836082" cy="436157"/>
            <a:chOff x="5408079" y="531079"/>
            <a:chExt cx="2213626" cy="201492"/>
          </a:xfrm>
        </p:grpSpPr>
        <p:sp>
          <p:nvSpPr>
            <p:cNvPr id="152" name="Google Shape;152;p2"/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2"/>
            <p:cNvSpPr txBox="1"/>
            <p:nvPr/>
          </p:nvSpPr>
          <p:spPr>
            <a:xfrm>
              <a:off x="5408079" y="531079"/>
              <a:ext cx="2213625" cy="2014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Roboto"/>
                <a:buNone/>
              </a:pPr>
              <a:r>
                <a:rPr lang="it-IT" sz="1200" b="1" i="0" u="none" strike="noStrike" cap="none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Office </a:t>
              </a:r>
              <a:r>
                <a:rPr lang="it-IT" sz="1200" b="1" i="0" u="none" strike="noStrike" cap="none" dirty="0" err="1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Specialist</a:t>
              </a:r>
              <a:endParaRPr sz="1200" b="1" i="0" u="none" strike="noStrike" cap="none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54" name="Google Shape;154;p2"/>
          <p:cNvGrpSpPr/>
          <p:nvPr/>
        </p:nvGrpSpPr>
        <p:grpSpPr>
          <a:xfrm>
            <a:off x="5255828" y="1671984"/>
            <a:ext cx="1540086" cy="258430"/>
            <a:chOff x="5408079" y="531079"/>
            <a:chExt cx="2213626" cy="201492"/>
          </a:xfrm>
        </p:grpSpPr>
        <p:sp>
          <p:nvSpPr>
            <p:cNvPr id="155" name="Google Shape;155;p2"/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2"/>
            <p:cNvSpPr txBox="1"/>
            <p:nvPr/>
          </p:nvSpPr>
          <p:spPr>
            <a:xfrm>
              <a:off x="5408079" y="531079"/>
              <a:ext cx="2213625" cy="2014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Roboto"/>
                <a:buNone/>
              </a:pPr>
              <a:r>
                <a:rPr lang="it-IT" sz="1200" b="1" i="0" u="none" strike="noStrike" cap="none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Executive Director</a:t>
              </a:r>
              <a:endParaRPr/>
            </a:p>
          </p:txBody>
        </p:sp>
      </p:grpSp>
      <p:cxnSp>
        <p:nvCxnSpPr>
          <p:cNvPr id="161" name="Google Shape;161;p2"/>
          <p:cNvCxnSpPr>
            <a:cxnSpLocks/>
          </p:cNvCxnSpPr>
          <p:nvPr/>
        </p:nvCxnSpPr>
        <p:spPr>
          <a:xfrm>
            <a:off x="8805935" y="2918628"/>
            <a:ext cx="0" cy="1945224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62" name="Google Shape;162;p2"/>
          <p:cNvSpPr/>
          <p:nvPr/>
        </p:nvSpPr>
        <p:spPr>
          <a:xfrm>
            <a:off x="8058214" y="4863852"/>
            <a:ext cx="1574274" cy="417408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300" b="1" dirty="0">
                <a:solidFill>
                  <a:schemeClr val="tx1"/>
                </a:solidFill>
                <a:latin typeface="Roboto"/>
                <a:ea typeface="Roboto"/>
                <a:sym typeface="Roboto"/>
              </a:rPr>
              <a:t>Daniele Robbiano</a:t>
            </a:r>
          </a:p>
        </p:txBody>
      </p:sp>
      <p:grpSp>
        <p:nvGrpSpPr>
          <p:cNvPr id="163" name="Google Shape;163;p2"/>
          <p:cNvGrpSpPr/>
          <p:nvPr/>
        </p:nvGrpSpPr>
        <p:grpSpPr>
          <a:xfrm>
            <a:off x="7883952" y="5297870"/>
            <a:ext cx="1922798" cy="444551"/>
            <a:chOff x="5408079" y="531079"/>
            <a:chExt cx="2213626" cy="201492"/>
          </a:xfrm>
        </p:grpSpPr>
        <p:sp>
          <p:nvSpPr>
            <p:cNvPr id="164" name="Google Shape;164;p2"/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2"/>
            <p:cNvSpPr txBox="1"/>
            <p:nvPr/>
          </p:nvSpPr>
          <p:spPr>
            <a:xfrm>
              <a:off x="5408079" y="531079"/>
              <a:ext cx="2213625" cy="2014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Roboto"/>
                <a:buNone/>
              </a:pPr>
              <a:r>
                <a:rPr lang="it-IT" sz="1200" b="1" dirty="0">
                  <a:solidFill>
                    <a:schemeClr val="tx1"/>
                  </a:solidFill>
                  <a:latin typeface="Roboto"/>
                  <a:ea typeface="Roboto"/>
                  <a:cs typeface="Roboto"/>
                  <a:sym typeface="Roboto"/>
                </a:rPr>
                <a:t>IT </a:t>
              </a:r>
              <a:r>
                <a:rPr lang="it-IT" sz="1200" b="1" dirty="0" err="1">
                  <a:solidFill>
                    <a:schemeClr val="tx1"/>
                  </a:solidFill>
                  <a:latin typeface="Roboto"/>
                  <a:ea typeface="Roboto"/>
                  <a:cs typeface="Roboto"/>
                  <a:sym typeface="Roboto"/>
                </a:rPr>
                <a:t>Specialist</a:t>
              </a:r>
              <a:endParaRPr sz="1200" b="1" i="0" u="none" strike="noStrike" cap="none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cxnSp>
        <p:nvCxnSpPr>
          <p:cNvPr id="167" name="Google Shape;167;p2"/>
          <p:cNvCxnSpPr>
            <a:cxnSpLocks/>
            <a:endCxn id="136" idx="0"/>
          </p:cNvCxnSpPr>
          <p:nvPr/>
        </p:nvCxnSpPr>
        <p:spPr>
          <a:xfrm>
            <a:off x="6056585" y="1930414"/>
            <a:ext cx="1" cy="794227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3" name="Immagine 1">
            <a:extLst>
              <a:ext uri="{FF2B5EF4-FFF2-40B4-BE49-F238E27FC236}">
                <a16:creationId xmlns:a16="http://schemas.microsoft.com/office/drawing/2014/main" id="{782EE60E-14A1-5058-4B2C-C85D0D71618E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54785" cy="11303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cxnSp>
        <p:nvCxnSpPr>
          <p:cNvPr id="16" name="Google Shape;141;p2">
            <a:extLst>
              <a:ext uri="{FF2B5EF4-FFF2-40B4-BE49-F238E27FC236}">
                <a16:creationId xmlns:a16="http://schemas.microsoft.com/office/drawing/2014/main" id="{DADEF1AE-2079-0C0A-EBCE-6754D92FF1F1}"/>
              </a:ext>
            </a:extLst>
          </p:cNvPr>
          <p:cNvCxnSpPr>
            <a:cxnSpLocks/>
          </p:cNvCxnSpPr>
          <p:nvPr/>
        </p:nvCxnSpPr>
        <p:spPr>
          <a:xfrm>
            <a:off x="3251514" y="1559004"/>
            <a:ext cx="0" cy="320155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2" name="Google Shape;134;p2">
            <a:extLst>
              <a:ext uri="{FF2B5EF4-FFF2-40B4-BE49-F238E27FC236}">
                <a16:creationId xmlns:a16="http://schemas.microsoft.com/office/drawing/2014/main" id="{C66D8C2C-6A15-A15D-91AB-1715BD7A35C0}"/>
              </a:ext>
            </a:extLst>
          </p:cNvPr>
          <p:cNvCxnSpPr>
            <a:cxnSpLocks/>
          </p:cNvCxnSpPr>
          <p:nvPr/>
        </p:nvCxnSpPr>
        <p:spPr>
          <a:xfrm flipH="1">
            <a:off x="6874790" y="2929733"/>
            <a:ext cx="1922798" cy="8393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5" name="Google Shape;167;p2">
            <a:extLst>
              <a:ext uri="{FF2B5EF4-FFF2-40B4-BE49-F238E27FC236}">
                <a16:creationId xmlns:a16="http://schemas.microsoft.com/office/drawing/2014/main" id="{95C3272A-3E04-9F20-E126-D6A85ADED3C4}"/>
              </a:ext>
            </a:extLst>
          </p:cNvPr>
          <p:cNvCxnSpPr>
            <a:cxnSpLocks/>
            <a:endCxn id="147" idx="0"/>
          </p:cNvCxnSpPr>
          <p:nvPr/>
        </p:nvCxnSpPr>
        <p:spPr>
          <a:xfrm>
            <a:off x="6092353" y="3476207"/>
            <a:ext cx="7475" cy="1405956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6" name="Google Shape;176;p3"/>
          <p:cNvCxnSpPr/>
          <p:nvPr/>
        </p:nvCxnSpPr>
        <p:spPr>
          <a:xfrm flipH="1">
            <a:off x="5786623" y="1097867"/>
            <a:ext cx="1" cy="1057064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81" name="Google Shape;181;p3"/>
          <p:cNvCxnSpPr>
            <a:cxnSpLocks/>
          </p:cNvCxnSpPr>
          <p:nvPr/>
        </p:nvCxnSpPr>
        <p:spPr>
          <a:xfrm flipV="1">
            <a:off x="8333859" y="3411497"/>
            <a:ext cx="0" cy="1041233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84" name="Google Shape;184;p3"/>
          <p:cNvSpPr/>
          <p:nvPr/>
        </p:nvSpPr>
        <p:spPr>
          <a:xfrm>
            <a:off x="4848184" y="726379"/>
            <a:ext cx="1697838" cy="371488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Guglielmo Micucci</a:t>
            </a:r>
            <a:endParaRPr/>
          </a:p>
        </p:txBody>
      </p:sp>
      <p:sp>
        <p:nvSpPr>
          <p:cNvPr id="185" name="Google Shape;185;p3"/>
          <p:cNvSpPr txBox="1">
            <a:spLocks noGrp="1"/>
          </p:cNvSpPr>
          <p:nvPr>
            <p:ph type="title"/>
          </p:nvPr>
        </p:nvSpPr>
        <p:spPr>
          <a:xfrm>
            <a:off x="3236459" y="12612"/>
            <a:ext cx="5835804" cy="457200"/>
          </a:xfrm>
          <a:prstGeom prst="rect">
            <a:avLst/>
          </a:prstGeom>
          <a:noFill/>
          <a:ln>
            <a:noFill/>
          </a:ln>
          <a:effectLst>
            <a:outerShdw blurRad="82550" dist="38100" dir="2520000" algn="tl" rotWithShape="0">
              <a:srgbClr val="BFBFBF">
                <a:alpha val="4274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20016"/>
              </a:buClr>
              <a:buSzPts val="2401"/>
              <a:buFont typeface="Calibri"/>
              <a:buNone/>
            </a:pPr>
            <a:r>
              <a:rPr lang="it-IT" sz="2401" b="1">
                <a:solidFill>
                  <a:srgbClr val="C20016"/>
                </a:solidFill>
                <a:latin typeface="Calibri"/>
                <a:ea typeface="Calibri"/>
                <a:cs typeface="Calibri"/>
                <a:sym typeface="Calibri"/>
              </a:rPr>
              <a:t>Organigramma – Administration &amp; Finance </a:t>
            </a:r>
            <a:endParaRPr/>
          </a:p>
        </p:txBody>
      </p:sp>
      <p:grpSp>
        <p:nvGrpSpPr>
          <p:cNvPr id="186" name="Google Shape;186;p3"/>
          <p:cNvGrpSpPr/>
          <p:nvPr/>
        </p:nvGrpSpPr>
        <p:grpSpPr>
          <a:xfrm>
            <a:off x="4957920" y="1060837"/>
            <a:ext cx="1540086" cy="258430"/>
            <a:chOff x="5408079" y="531079"/>
            <a:chExt cx="2213626" cy="201492"/>
          </a:xfrm>
        </p:grpSpPr>
        <p:sp>
          <p:nvSpPr>
            <p:cNvPr id="187" name="Google Shape;187;p3"/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3"/>
            <p:cNvSpPr txBox="1"/>
            <p:nvPr/>
          </p:nvSpPr>
          <p:spPr>
            <a:xfrm>
              <a:off x="5408079" y="531079"/>
              <a:ext cx="2213625" cy="2014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Roboto"/>
                <a:buNone/>
              </a:pPr>
              <a:r>
                <a:rPr lang="it-IT" sz="1200" b="1" i="0" u="none" strike="noStrike" cap="none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Executive Director</a:t>
              </a:r>
              <a:endParaRPr/>
            </a:p>
          </p:txBody>
        </p:sp>
      </p:grpSp>
      <p:cxnSp>
        <p:nvCxnSpPr>
          <p:cNvPr id="189" name="Google Shape;189;p3"/>
          <p:cNvCxnSpPr>
            <a:cxnSpLocks/>
          </p:cNvCxnSpPr>
          <p:nvPr/>
        </p:nvCxnSpPr>
        <p:spPr>
          <a:xfrm flipV="1">
            <a:off x="2825769" y="3442411"/>
            <a:ext cx="0" cy="1094588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90" name="Google Shape;190;p3"/>
          <p:cNvSpPr/>
          <p:nvPr/>
        </p:nvSpPr>
        <p:spPr>
          <a:xfrm>
            <a:off x="2219877" y="3045121"/>
            <a:ext cx="1344712" cy="445197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Francesca Mula</a:t>
            </a:r>
            <a:endParaRPr/>
          </a:p>
        </p:txBody>
      </p:sp>
      <p:sp>
        <p:nvSpPr>
          <p:cNvPr id="194" name="Google Shape;194;p3"/>
          <p:cNvSpPr/>
          <p:nvPr/>
        </p:nvSpPr>
        <p:spPr>
          <a:xfrm>
            <a:off x="7575297" y="3021070"/>
            <a:ext cx="1362297" cy="374312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Caterina Desole</a:t>
            </a:r>
            <a:endParaRPr sz="1200" b="1" i="0" u="none" strike="noStrike" cap="non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200" name="Google Shape;200;p3"/>
          <p:cNvGrpSpPr/>
          <p:nvPr/>
        </p:nvGrpSpPr>
        <p:grpSpPr>
          <a:xfrm>
            <a:off x="7256995" y="3363192"/>
            <a:ext cx="1998899" cy="458292"/>
            <a:chOff x="5344119" y="531079"/>
            <a:chExt cx="2338488" cy="225688"/>
          </a:xfrm>
        </p:grpSpPr>
        <p:sp>
          <p:nvSpPr>
            <p:cNvPr id="201" name="Google Shape;201;p3"/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3"/>
            <p:cNvSpPr txBox="1"/>
            <p:nvPr/>
          </p:nvSpPr>
          <p:spPr>
            <a:xfrm>
              <a:off x="5344119" y="537253"/>
              <a:ext cx="2338488" cy="21951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Roboto"/>
                <a:buNone/>
              </a:pPr>
              <a:r>
                <a:rPr lang="it-IT" sz="1200" b="1" i="0" u="none" strike="noStrike" cap="none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Administrative &amp; Finance Programs Coordinator </a:t>
              </a:r>
              <a:endParaRPr/>
            </a:p>
          </p:txBody>
        </p:sp>
      </p:grpSp>
      <p:grpSp>
        <p:nvGrpSpPr>
          <p:cNvPr id="206" name="Google Shape;206;p3"/>
          <p:cNvGrpSpPr/>
          <p:nvPr/>
        </p:nvGrpSpPr>
        <p:grpSpPr>
          <a:xfrm>
            <a:off x="1717700" y="3413306"/>
            <a:ext cx="2082961" cy="258430"/>
            <a:chOff x="5408079" y="531079"/>
            <a:chExt cx="2213626" cy="201492"/>
          </a:xfrm>
        </p:grpSpPr>
        <p:sp>
          <p:nvSpPr>
            <p:cNvPr id="207" name="Google Shape;207;p3"/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3"/>
            <p:cNvSpPr txBox="1"/>
            <p:nvPr/>
          </p:nvSpPr>
          <p:spPr>
            <a:xfrm>
              <a:off x="5408079" y="531079"/>
              <a:ext cx="2213625" cy="2014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Roboto"/>
                <a:buNone/>
              </a:pPr>
              <a:r>
                <a:rPr lang="it-IT" sz="1200" b="1" i="0" u="none" strike="noStrike" cap="none" dirty="0" err="1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Administrative</a:t>
              </a:r>
              <a:r>
                <a:rPr lang="it-IT" sz="1200" b="1" i="0" u="none" strike="noStrike" cap="none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 Coordinator</a:t>
              </a:r>
              <a:endParaRPr dirty="0"/>
            </a:p>
          </p:txBody>
        </p:sp>
      </p:grpSp>
      <p:cxnSp>
        <p:nvCxnSpPr>
          <p:cNvPr id="216" name="Google Shape;216;p3"/>
          <p:cNvCxnSpPr>
            <a:cxnSpLocks/>
          </p:cNvCxnSpPr>
          <p:nvPr/>
        </p:nvCxnSpPr>
        <p:spPr>
          <a:xfrm flipH="1">
            <a:off x="2854915" y="2806127"/>
            <a:ext cx="5401530" cy="1056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7" name="Google Shape;217;p3"/>
          <p:cNvCxnSpPr/>
          <p:nvPr/>
        </p:nvCxnSpPr>
        <p:spPr>
          <a:xfrm rot="10800000">
            <a:off x="2845527" y="2806127"/>
            <a:ext cx="0" cy="226614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9" name="Google Shape;239;p3"/>
          <p:cNvCxnSpPr>
            <a:cxnSpLocks/>
          </p:cNvCxnSpPr>
          <p:nvPr/>
        </p:nvCxnSpPr>
        <p:spPr>
          <a:xfrm flipV="1">
            <a:off x="5786623" y="2098345"/>
            <a:ext cx="0" cy="717887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40" name="Google Shape;240;p3"/>
          <p:cNvSpPr/>
          <p:nvPr/>
        </p:nvSpPr>
        <p:spPr>
          <a:xfrm>
            <a:off x="4957920" y="1567392"/>
            <a:ext cx="1574274" cy="362550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Francesco Ambruso</a:t>
            </a:r>
            <a:endParaRPr/>
          </a:p>
        </p:txBody>
      </p:sp>
      <p:grpSp>
        <p:nvGrpSpPr>
          <p:cNvPr id="241" name="Google Shape;241;p3"/>
          <p:cNvGrpSpPr/>
          <p:nvPr/>
        </p:nvGrpSpPr>
        <p:grpSpPr>
          <a:xfrm>
            <a:off x="4883337" y="1908163"/>
            <a:ext cx="1878121" cy="354696"/>
            <a:chOff x="5408079" y="531079"/>
            <a:chExt cx="2213626" cy="201492"/>
          </a:xfrm>
        </p:grpSpPr>
        <p:sp>
          <p:nvSpPr>
            <p:cNvPr id="242" name="Google Shape;242;p3"/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3"/>
            <p:cNvSpPr txBox="1"/>
            <p:nvPr/>
          </p:nvSpPr>
          <p:spPr>
            <a:xfrm>
              <a:off x="5408079" y="531079"/>
              <a:ext cx="2213625" cy="2014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Roboto"/>
                <a:buNone/>
              </a:pPr>
              <a:r>
                <a:rPr lang="it-IT" sz="1200" b="1" i="0" u="none" strike="noStrike" cap="none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Head of Administration &amp; Finance</a:t>
              </a:r>
              <a:endParaRPr/>
            </a:p>
          </p:txBody>
        </p:sp>
      </p:grpSp>
      <p:cxnSp>
        <p:nvCxnSpPr>
          <p:cNvPr id="245" name="Google Shape;245;p3"/>
          <p:cNvCxnSpPr/>
          <p:nvPr/>
        </p:nvCxnSpPr>
        <p:spPr>
          <a:xfrm rot="10800000">
            <a:off x="8256445" y="2806127"/>
            <a:ext cx="0" cy="226614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50" name="Google Shape;250;p3"/>
          <p:cNvCxnSpPr/>
          <p:nvPr/>
        </p:nvCxnSpPr>
        <p:spPr>
          <a:xfrm rot="10800000" flipH="1">
            <a:off x="1524001" y="2494240"/>
            <a:ext cx="4262622" cy="26727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51" name="Google Shape;251;p3"/>
          <p:cNvSpPr/>
          <p:nvPr/>
        </p:nvSpPr>
        <p:spPr>
          <a:xfrm>
            <a:off x="244504" y="2315000"/>
            <a:ext cx="1323040" cy="386453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i="0" u="none" strike="noStrike" cap="none" dirty="0">
                <a:solidFill>
                  <a:srgbClr val="FF0000"/>
                </a:solidFill>
                <a:latin typeface="Roboto"/>
                <a:ea typeface="Roboto"/>
                <a:cs typeface="Roboto"/>
                <a:sym typeface="Roboto"/>
              </a:rPr>
              <a:t>To be </a:t>
            </a:r>
            <a:r>
              <a:rPr lang="it-IT" sz="1200" b="1" i="0" u="none" strike="noStrike" cap="none" dirty="0" err="1">
                <a:solidFill>
                  <a:srgbClr val="FF0000"/>
                </a:solidFill>
                <a:latin typeface="Roboto"/>
                <a:ea typeface="Roboto"/>
                <a:cs typeface="Roboto"/>
                <a:sym typeface="Roboto"/>
              </a:rPr>
              <a:t>defined</a:t>
            </a:r>
            <a:endParaRPr sz="1200" b="1" i="0" u="none" strike="noStrike" cap="none" dirty="0">
              <a:solidFill>
                <a:srgbClr val="FF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252" name="Google Shape;252;p3"/>
          <p:cNvGrpSpPr/>
          <p:nvPr/>
        </p:nvGrpSpPr>
        <p:grpSpPr>
          <a:xfrm>
            <a:off x="168165" y="2710927"/>
            <a:ext cx="1668258" cy="369568"/>
            <a:chOff x="5408079" y="531079"/>
            <a:chExt cx="2213626" cy="201492"/>
          </a:xfrm>
        </p:grpSpPr>
        <p:sp>
          <p:nvSpPr>
            <p:cNvPr id="253" name="Google Shape;253;p3"/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3"/>
            <p:cNvSpPr txBox="1"/>
            <p:nvPr/>
          </p:nvSpPr>
          <p:spPr>
            <a:xfrm>
              <a:off x="5408079" y="531079"/>
              <a:ext cx="2213625" cy="2014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200" b="1" i="0" u="none" strike="noStrike" cap="none" dirty="0">
                  <a:solidFill>
                    <a:srgbClr val="FF0000"/>
                  </a:solidFill>
                  <a:latin typeface="Roboto"/>
                  <a:ea typeface="Roboto"/>
                  <a:cs typeface="Roboto"/>
                  <a:sym typeface="Roboto"/>
                </a:rPr>
                <a:t>Management Control Senior </a:t>
              </a:r>
              <a:r>
                <a:rPr lang="it-IT" sz="1200" b="1" i="0" u="none" strike="noStrike" cap="none" dirty="0" err="1">
                  <a:solidFill>
                    <a:srgbClr val="FF0000"/>
                  </a:solidFill>
                  <a:latin typeface="Roboto"/>
                  <a:ea typeface="Roboto"/>
                  <a:cs typeface="Roboto"/>
                  <a:sym typeface="Roboto"/>
                </a:rPr>
                <a:t>Specialist</a:t>
              </a:r>
              <a:endParaRPr sz="1200" b="1" i="0" u="none" strike="noStrike" cap="none" dirty="0">
                <a:solidFill>
                  <a:srgbClr val="FF0000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9" name="Gruppo 18">
            <a:extLst>
              <a:ext uri="{FF2B5EF4-FFF2-40B4-BE49-F238E27FC236}">
                <a16:creationId xmlns:a16="http://schemas.microsoft.com/office/drawing/2014/main" id="{FAD5A836-6B02-6AEF-C971-3C988FC2F238}"/>
              </a:ext>
            </a:extLst>
          </p:cNvPr>
          <p:cNvGrpSpPr/>
          <p:nvPr/>
        </p:nvGrpSpPr>
        <p:grpSpPr>
          <a:xfrm>
            <a:off x="4737211" y="4857283"/>
            <a:ext cx="7304146" cy="876246"/>
            <a:chOff x="4528800" y="4275245"/>
            <a:chExt cx="7304146" cy="876246"/>
          </a:xfrm>
        </p:grpSpPr>
        <p:grpSp>
          <p:nvGrpSpPr>
            <p:cNvPr id="13" name="Gruppo 12">
              <a:extLst>
                <a:ext uri="{FF2B5EF4-FFF2-40B4-BE49-F238E27FC236}">
                  <a16:creationId xmlns:a16="http://schemas.microsoft.com/office/drawing/2014/main" id="{90C225B4-F874-23AB-5212-39E17B79EEFD}"/>
                </a:ext>
              </a:extLst>
            </p:cNvPr>
            <p:cNvGrpSpPr/>
            <p:nvPr/>
          </p:nvGrpSpPr>
          <p:grpSpPr>
            <a:xfrm>
              <a:off x="10754320" y="4308352"/>
              <a:ext cx="1078626" cy="785031"/>
              <a:chOff x="10977686" y="4208311"/>
              <a:chExt cx="1143737" cy="1240097"/>
            </a:xfrm>
          </p:grpSpPr>
          <p:sp>
            <p:nvSpPr>
              <p:cNvPr id="229" name="Google Shape;229;p3"/>
              <p:cNvSpPr/>
              <p:nvPr/>
            </p:nvSpPr>
            <p:spPr>
              <a:xfrm>
                <a:off x="11023033" y="4208311"/>
                <a:ext cx="1053041" cy="577469"/>
              </a:xfrm>
              <a:prstGeom prst="rect">
                <a:avLst/>
              </a:prstGeom>
              <a:solidFill>
                <a:schemeClr val="lt1"/>
              </a:solidFill>
              <a:ln w="57150" cap="flat" cmpd="sng">
                <a:solidFill>
                  <a:srgbClr val="25518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it-IT" sz="1050" b="1" i="0" u="none" strike="noStrike" cap="none" dirty="0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rPr>
                  <a:t>Michela Boni</a:t>
                </a:r>
                <a:endParaRPr sz="1100" dirty="0"/>
              </a:p>
            </p:txBody>
          </p:sp>
          <p:grpSp>
            <p:nvGrpSpPr>
              <p:cNvPr id="230" name="Google Shape;230;p3"/>
              <p:cNvGrpSpPr/>
              <p:nvPr/>
            </p:nvGrpSpPr>
            <p:grpSpPr>
              <a:xfrm>
                <a:off x="10977686" y="4772990"/>
                <a:ext cx="1143737" cy="675418"/>
                <a:chOff x="5408078" y="531079"/>
                <a:chExt cx="2213627" cy="201492"/>
              </a:xfrm>
            </p:grpSpPr>
            <p:sp>
              <p:nvSpPr>
                <p:cNvPr id="231" name="Google Shape;231;p3"/>
                <p:cNvSpPr/>
                <p:nvPr/>
              </p:nvSpPr>
              <p:spPr>
                <a:xfrm>
                  <a:off x="5408080" y="531079"/>
                  <a:ext cx="2213625" cy="201492"/>
                </a:xfrm>
                <a:prstGeom prst="rect">
                  <a:avLst/>
                </a:prstGeom>
                <a:solidFill>
                  <a:srgbClr val="CACACA">
                    <a:alpha val="89803"/>
                  </a:srgbClr>
                </a:solidFill>
                <a:ln w="12700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2" name="Google Shape;232;p3"/>
                <p:cNvSpPr txBox="1"/>
                <p:nvPr/>
              </p:nvSpPr>
              <p:spPr>
                <a:xfrm>
                  <a:off x="5408078" y="531079"/>
                  <a:ext cx="2213624" cy="20149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30475" tIns="7600" rIns="30475" bIns="76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200"/>
                    <a:buFont typeface="Roboto"/>
                    <a:buNone/>
                  </a:pPr>
                  <a:r>
                    <a:rPr lang="it-IT" sz="900" b="1" i="0" u="none" strike="noStrike" cap="none" dirty="0" err="1">
                      <a:solidFill>
                        <a:schemeClr val="dk1"/>
                      </a:solidFill>
                      <a:latin typeface="Roboto"/>
                      <a:ea typeface="Roboto"/>
                      <a:cs typeface="Roboto"/>
                      <a:sym typeface="Roboto"/>
                    </a:rPr>
                    <a:t>Administrative</a:t>
                  </a:r>
                  <a:r>
                    <a:rPr lang="it-IT" sz="900" b="1" i="0" u="none" strike="noStrike" cap="none" dirty="0">
                      <a:solidFill>
                        <a:schemeClr val="dk1"/>
                      </a:solidFill>
                      <a:latin typeface="Roboto"/>
                      <a:ea typeface="Roboto"/>
                      <a:cs typeface="Roboto"/>
                      <a:sym typeface="Roboto"/>
                    </a:rPr>
                    <a:t> &amp; Finance Programs </a:t>
                  </a:r>
                  <a:r>
                    <a:rPr lang="it-IT" sz="900" b="1" i="0" u="none" strike="noStrike" cap="none" dirty="0" err="1">
                      <a:solidFill>
                        <a:schemeClr val="dk1"/>
                      </a:solidFill>
                      <a:latin typeface="Roboto"/>
                      <a:ea typeface="Roboto"/>
                      <a:cs typeface="Roboto"/>
                      <a:sym typeface="Roboto"/>
                    </a:rPr>
                    <a:t>Specialist</a:t>
                  </a:r>
                  <a:endParaRPr sz="900" b="1" i="0" u="none" strike="noStrike" cap="none" dirty="0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endParaRPr>
                </a:p>
              </p:txBody>
            </p:sp>
          </p:grpSp>
        </p:grpSp>
        <p:grpSp>
          <p:nvGrpSpPr>
            <p:cNvPr id="18" name="Gruppo 17">
              <a:extLst>
                <a:ext uri="{FF2B5EF4-FFF2-40B4-BE49-F238E27FC236}">
                  <a16:creationId xmlns:a16="http://schemas.microsoft.com/office/drawing/2014/main" id="{6248A453-CE5A-C254-CF72-5BCC1CB8D922}"/>
                </a:ext>
              </a:extLst>
            </p:cNvPr>
            <p:cNvGrpSpPr/>
            <p:nvPr/>
          </p:nvGrpSpPr>
          <p:grpSpPr>
            <a:xfrm>
              <a:off x="4528800" y="4275245"/>
              <a:ext cx="6182749" cy="876246"/>
              <a:chOff x="5376055" y="4283306"/>
              <a:chExt cx="6159254" cy="858652"/>
            </a:xfrm>
          </p:grpSpPr>
          <p:grpSp>
            <p:nvGrpSpPr>
              <p:cNvPr id="15" name="Gruppo 14">
                <a:extLst>
                  <a:ext uri="{FF2B5EF4-FFF2-40B4-BE49-F238E27FC236}">
                    <a16:creationId xmlns:a16="http://schemas.microsoft.com/office/drawing/2014/main" id="{481D2335-A9F2-ED5C-2C83-05E92B9BC134}"/>
                  </a:ext>
                </a:extLst>
              </p:cNvPr>
              <p:cNvGrpSpPr/>
              <p:nvPr/>
            </p:nvGrpSpPr>
            <p:grpSpPr>
              <a:xfrm>
                <a:off x="10315153" y="4312899"/>
                <a:ext cx="1220156" cy="829059"/>
                <a:chOff x="9927500" y="5951885"/>
                <a:chExt cx="2061634" cy="799910"/>
              </a:xfrm>
            </p:grpSpPr>
            <p:sp>
              <p:nvSpPr>
                <p:cNvPr id="195" name="Google Shape;195;p3"/>
                <p:cNvSpPr/>
                <p:nvPr/>
              </p:nvSpPr>
              <p:spPr>
                <a:xfrm>
                  <a:off x="10016854" y="5951885"/>
                  <a:ext cx="1677980" cy="414237"/>
                </a:xfrm>
                <a:prstGeom prst="rect">
                  <a:avLst/>
                </a:prstGeom>
                <a:solidFill>
                  <a:schemeClr val="lt1"/>
                </a:solidFill>
                <a:ln w="57150" cap="flat" cmpd="sng">
                  <a:solidFill>
                    <a:srgbClr val="25518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it-IT" sz="1050" b="1" i="0" u="none" strike="noStrike" cap="none" dirty="0">
                      <a:solidFill>
                        <a:schemeClr val="dk1"/>
                      </a:solidFill>
                      <a:latin typeface="Roboto"/>
                      <a:ea typeface="Roboto"/>
                      <a:cs typeface="Roboto"/>
                      <a:sym typeface="Roboto"/>
                    </a:rPr>
                    <a:t>Elisabetta Venettacci</a:t>
                  </a:r>
                  <a:endParaRPr sz="1100" dirty="0"/>
                </a:p>
              </p:txBody>
            </p:sp>
            <p:grpSp>
              <p:nvGrpSpPr>
                <p:cNvPr id="196" name="Google Shape;196;p3"/>
                <p:cNvGrpSpPr/>
                <p:nvPr/>
              </p:nvGrpSpPr>
              <p:grpSpPr>
                <a:xfrm>
                  <a:off x="9927500" y="6318879"/>
                  <a:ext cx="2061634" cy="432916"/>
                  <a:chOff x="5408080" y="531079"/>
                  <a:chExt cx="2340744" cy="201492"/>
                </a:xfrm>
              </p:grpSpPr>
              <p:sp>
                <p:nvSpPr>
                  <p:cNvPr id="197" name="Google Shape;197;p3"/>
                  <p:cNvSpPr/>
                  <p:nvPr/>
                </p:nvSpPr>
                <p:spPr>
                  <a:xfrm>
                    <a:off x="5408080" y="531079"/>
                    <a:ext cx="2213625" cy="201492"/>
                  </a:xfrm>
                  <a:prstGeom prst="rect">
                    <a:avLst/>
                  </a:prstGeom>
                  <a:solidFill>
                    <a:srgbClr val="CACACA">
                      <a:alpha val="89803"/>
                    </a:srgbClr>
                  </a:solidFill>
                  <a:ln w="12700" cap="flat" cmpd="sng">
                    <a:solidFill>
                      <a:schemeClr val="dk1"/>
                    </a:solidFill>
                    <a:prstDash val="solid"/>
                    <a:miter lim="800000"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98" name="Google Shape;198;p3"/>
                  <p:cNvSpPr txBox="1"/>
                  <p:nvPr/>
                </p:nvSpPr>
                <p:spPr>
                  <a:xfrm>
                    <a:off x="5408080" y="572372"/>
                    <a:ext cx="2340744" cy="146001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30475" tIns="7600" rIns="30475" bIns="76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chemeClr val="dk1"/>
                      </a:buClr>
                      <a:buSzPts val="1200"/>
                      <a:buFont typeface="Roboto"/>
                      <a:buNone/>
                    </a:pPr>
                    <a:r>
                      <a:rPr lang="it-IT" sz="900" b="1" i="0" u="none" strike="noStrike" cap="none" dirty="0" err="1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Administrative</a:t>
                    </a:r>
                    <a:r>
                      <a:rPr lang="it-IT" sz="900" b="1" i="0" u="none" strike="noStrike" cap="none" dirty="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 &amp; Finance Programs  </a:t>
                    </a:r>
                    <a:r>
                      <a:rPr lang="it-IT" sz="900" b="1" i="0" u="none" strike="noStrike" cap="none" dirty="0" err="1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Specialist</a:t>
                    </a:r>
                    <a:endParaRPr sz="900" b="1" i="0" u="none" strike="noStrike" cap="none" dirty="0">
                      <a:solidFill>
                        <a:schemeClr val="dk1"/>
                      </a:solidFill>
                      <a:latin typeface="Roboto"/>
                      <a:ea typeface="Roboto"/>
                      <a:cs typeface="Roboto"/>
                      <a:sym typeface="Roboto"/>
                    </a:endParaRPr>
                  </a:p>
                </p:txBody>
              </p:sp>
            </p:grpSp>
          </p:grpSp>
          <p:grpSp>
            <p:nvGrpSpPr>
              <p:cNvPr id="9" name="Gruppo 8">
                <a:extLst>
                  <a:ext uri="{FF2B5EF4-FFF2-40B4-BE49-F238E27FC236}">
                    <a16:creationId xmlns:a16="http://schemas.microsoft.com/office/drawing/2014/main" id="{430EE23D-0E78-5AA7-6AEB-D4BB851EAA5A}"/>
                  </a:ext>
                </a:extLst>
              </p:cNvPr>
              <p:cNvGrpSpPr/>
              <p:nvPr/>
            </p:nvGrpSpPr>
            <p:grpSpPr>
              <a:xfrm>
                <a:off x="5376055" y="4349829"/>
                <a:ext cx="1115287" cy="738869"/>
                <a:chOff x="5342420" y="4335203"/>
                <a:chExt cx="1187229" cy="897433"/>
              </a:xfrm>
            </p:grpSpPr>
            <p:sp>
              <p:nvSpPr>
                <p:cNvPr id="228" name="Google Shape;228;p3"/>
                <p:cNvSpPr/>
                <p:nvPr/>
              </p:nvSpPr>
              <p:spPr>
                <a:xfrm>
                  <a:off x="5507457" y="4335203"/>
                  <a:ext cx="843826" cy="420462"/>
                </a:xfrm>
                <a:prstGeom prst="rect">
                  <a:avLst/>
                </a:prstGeom>
                <a:solidFill>
                  <a:schemeClr val="lt1"/>
                </a:solidFill>
                <a:ln w="57150" cap="flat" cmpd="sng">
                  <a:solidFill>
                    <a:srgbClr val="25518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it-IT" sz="1100" b="1" i="0" u="none" strike="noStrike" cap="none" dirty="0">
                      <a:solidFill>
                        <a:schemeClr val="dk1"/>
                      </a:solidFill>
                      <a:latin typeface="Roboto"/>
                      <a:ea typeface="Roboto"/>
                      <a:cs typeface="Roboto"/>
                      <a:sym typeface="Roboto"/>
                    </a:rPr>
                    <a:t>Luca Davini</a:t>
                  </a:r>
                  <a:endParaRPr sz="1200" dirty="0"/>
                </a:p>
              </p:txBody>
            </p:sp>
            <p:grpSp>
              <p:nvGrpSpPr>
                <p:cNvPr id="233" name="Google Shape;233;p3"/>
                <p:cNvGrpSpPr/>
                <p:nvPr/>
              </p:nvGrpSpPr>
              <p:grpSpPr>
                <a:xfrm>
                  <a:off x="5342420" y="4744058"/>
                  <a:ext cx="1187229" cy="488578"/>
                  <a:chOff x="1008671" y="745116"/>
                  <a:chExt cx="3533321" cy="282052"/>
                </a:xfrm>
              </p:grpSpPr>
              <p:sp>
                <p:nvSpPr>
                  <p:cNvPr id="234" name="Google Shape;234;p3"/>
                  <p:cNvSpPr/>
                  <p:nvPr/>
                </p:nvSpPr>
                <p:spPr>
                  <a:xfrm>
                    <a:off x="1076426" y="745116"/>
                    <a:ext cx="3465566" cy="282052"/>
                  </a:xfrm>
                  <a:prstGeom prst="rect">
                    <a:avLst/>
                  </a:prstGeom>
                  <a:solidFill>
                    <a:srgbClr val="CACACA">
                      <a:alpha val="89803"/>
                    </a:srgbClr>
                  </a:solidFill>
                  <a:ln w="12700" cap="flat" cmpd="sng">
                    <a:solidFill>
                      <a:schemeClr val="dk1"/>
                    </a:solidFill>
                    <a:prstDash val="solid"/>
                    <a:miter lim="800000"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35" name="Google Shape;235;p3"/>
                  <p:cNvSpPr txBox="1"/>
                  <p:nvPr/>
                </p:nvSpPr>
                <p:spPr>
                  <a:xfrm>
                    <a:off x="1008671" y="814868"/>
                    <a:ext cx="3533321" cy="14668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30475" tIns="7600" rIns="30475" bIns="76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it-IT" sz="900" b="1" i="0" u="none" strike="noStrike" cap="none" dirty="0" err="1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Administrative</a:t>
                    </a:r>
                    <a:r>
                      <a:rPr lang="it-IT" sz="900" b="1" i="0" u="none" strike="noStrike" cap="none" dirty="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 and Finance Desk </a:t>
                    </a:r>
                    <a:r>
                      <a:rPr lang="it-IT" sz="900" b="1" i="0" u="none" strike="noStrike" cap="none" dirty="0" err="1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Specialist</a:t>
                    </a:r>
                    <a:endParaRPr lang="it-IT" sz="900" b="1" i="0" u="none" strike="noStrike" cap="none" dirty="0">
                      <a:solidFill>
                        <a:schemeClr val="dk1"/>
                      </a:solidFill>
                      <a:latin typeface="Roboto"/>
                      <a:ea typeface="Roboto"/>
                      <a:cs typeface="Roboto"/>
                      <a:sym typeface="Roboto"/>
                    </a:endParaRPr>
                  </a:p>
                </p:txBody>
              </p:sp>
            </p:grpSp>
          </p:grpSp>
          <p:grpSp>
            <p:nvGrpSpPr>
              <p:cNvPr id="10" name="Gruppo 9">
                <a:extLst>
                  <a:ext uri="{FF2B5EF4-FFF2-40B4-BE49-F238E27FC236}">
                    <a16:creationId xmlns:a16="http://schemas.microsoft.com/office/drawing/2014/main" id="{CF0E75BB-CDEC-8275-C67E-DA27C660A5EC}"/>
                  </a:ext>
                </a:extLst>
              </p:cNvPr>
              <p:cNvGrpSpPr/>
              <p:nvPr/>
            </p:nvGrpSpPr>
            <p:grpSpPr>
              <a:xfrm>
                <a:off x="6596803" y="4322853"/>
                <a:ext cx="1160101" cy="773097"/>
                <a:chOff x="6589320" y="4305235"/>
                <a:chExt cx="1234934" cy="939007"/>
              </a:xfrm>
            </p:grpSpPr>
            <p:sp>
              <p:nvSpPr>
                <p:cNvPr id="209" name="Google Shape;209;p3"/>
                <p:cNvSpPr/>
                <p:nvPr/>
              </p:nvSpPr>
              <p:spPr>
                <a:xfrm>
                  <a:off x="6792946" y="4305235"/>
                  <a:ext cx="843825" cy="451954"/>
                </a:xfrm>
                <a:prstGeom prst="rect">
                  <a:avLst/>
                </a:prstGeom>
                <a:solidFill>
                  <a:schemeClr val="lt1"/>
                </a:solidFill>
                <a:ln w="57150" cap="flat" cmpd="sng">
                  <a:solidFill>
                    <a:srgbClr val="25518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it-IT" sz="1050" b="1" i="0" u="none" strike="noStrike" cap="none" dirty="0">
                      <a:solidFill>
                        <a:schemeClr val="dk1"/>
                      </a:solidFill>
                      <a:latin typeface="Roboto"/>
                      <a:ea typeface="Roboto"/>
                      <a:cs typeface="Roboto"/>
                      <a:sym typeface="Roboto"/>
                    </a:rPr>
                    <a:t>Romina Ferri</a:t>
                  </a:r>
                  <a:endParaRPr sz="1100" dirty="0"/>
                </a:p>
              </p:txBody>
            </p:sp>
            <p:grpSp>
              <p:nvGrpSpPr>
                <p:cNvPr id="236" name="Google Shape;236;p3"/>
                <p:cNvGrpSpPr/>
                <p:nvPr/>
              </p:nvGrpSpPr>
              <p:grpSpPr>
                <a:xfrm>
                  <a:off x="6589320" y="4755664"/>
                  <a:ext cx="1234934" cy="488578"/>
                  <a:chOff x="1008671" y="745116"/>
                  <a:chExt cx="3533321" cy="282052"/>
                </a:xfrm>
              </p:grpSpPr>
              <p:sp>
                <p:nvSpPr>
                  <p:cNvPr id="237" name="Google Shape;237;p3"/>
                  <p:cNvSpPr/>
                  <p:nvPr/>
                </p:nvSpPr>
                <p:spPr>
                  <a:xfrm>
                    <a:off x="1076426" y="745116"/>
                    <a:ext cx="3465566" cy="282052"/>
                  </a:xfrm>
                  <a:prstGeom prst="rect">
                    <a:avLst/>
                  </a:prstGeom>
                  <a:solidFill>
                    <a:srgbClr val="CACACA">
                      <a:alpha val="89803"/>
                    </a:srgbClr>
                  </a:solidFill>
                  <a:ln w="12700" cap="flat" cmpd="sng">
                    <a:solidFill>
                      <a:schemeClr val="dk1"/>
                    </a:solidFill>
                    <a:prstDash val="solid"/>
                    <a:miter lim="800000"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38" name="Google Shape;238;p3"/>
                  <p:cNvSpPr txBox="1"/>
                  <p:nvPr/>
                </p:nvSpPr>
                <p:spPr>
                  <a:xfrm>
                    <a:off x="1008671" y="814868"/>
                    <a:ext cx="3533321" cy="14668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30475" tIns="7600" rIns="30475" bIns="76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it-IT" sz="900" b="1" i="0" u="none" strike="noStrike" cap="none" dirty="0" err="1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Administrative</a:t>
                    </a:r>
                    <a:r>
                      <a:rPr lang="it-IT" sz="900" b="1" i="0" u="none" strike="noStrike" cap="none" dirty="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 and Finance Desk </a:t>
                    </a:r>
                    <a:r>
                      <a:rPr lang="it-IT" sz="900" b="1" i="0" u="none" strike="noStrike" cap="none" dirty="0" err="1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Specialist</a:t>
                    </a:r>
                    <a:endParaRPr lang="it-IT" sz="900" b="1" i="0" u="none" strike="noStrike" cap="none" dirty="0">
                      <a:solidFill>
                        <a:schemeClr val="dk1"/>
                      </a:solidFill>
                      <a:latin typeface="Roboto"/>
                      <a:ea typeface="Roboto"/>
                      <a:cs typeface="Roboto"/>
                      <a:sym typeface="Roboto"/>
                    </a:endParaRPr>
                  </a:p>
                </p:txBody>
              </p:sp>
            </p:grpSp>
          </p:grpSp>
          <p:grpSp>
            <p:nvGrpSpPr>
              <p:cNvPr id="17" name="Gruppo 16">
                <a:extLst>
                  <a:ext uri="{FF2B5EF4-FFF2-40B4-BE49-F238E27FC236}">
                    <a16:creationId xmlns:a16="http://schemas.microsoft.com/office/drawing/2014/main" id="{7041DA30-EA0E-B715-DDAD-A28DDD971D62}"/>
                  </a:ext>
                </a:extLst>
              </p:cNvPr>
              <p:cNvGrpSpPr/>
              <p:nvPr/>
            </p:nvGrpSpPr>
            <p:grpSpPr>
              <a:xfrm>
                <a:off x="8991889" y="4283306"/>
                <a:ext cx="1256999" cy="812644"/>
                <a:chOff x="9017773" y="4312899"/>
                <a:chExt cx="1256999" cy="812644"/>
              </a:xfrm>
            </p:grpSpPr>
            <p:sp>
              <p:nvSpPr>
                <p:cNvPr id="199" name="Google Shape;199;p3"/>
                <p:cNvSpPr/>
                <p:nvPr/>
              </p:nvSpPr>
              <p:spPr>
                <a:xfrm>
                  <a:off x="9113042" y="4312899"/>
                  <a:ext cx="968529" cy="402253"/>
                </a:xfrm>
                <a:prstGeom prst="rect">
                  <a:avLst/>
                </a:prstGeom>
                <a:solidFill>
                  <a:schemeClr val="lt1"/>
                </a:solidFill>
                <a:ln w="57150" cap="flat" cmpd="sng">
                  <a:solidFill>
                    <a:srgbClr val="25518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it-IT" sz="1050" b="1" i="0" u="none" strike="noStrike" cap="none" dirty="0">
                      <a:solidFill>
                        <a:schemeClr val="dk1"/>
                      </a:solidFill>
                      <a:latin typeface="Roboto"/>
                      <a:ea typeface="Roboto"/>
                      <a:cs typeface="Roboto"/>
                      <a:sym typeface="Roboto"/>
                    </a:rPr>
                    <a:t>Sara Taglialatela</a:t>
                  </a:r>
                  <a:endParaRPr sz="1100" dirty="0"/>
                </a:p>
              </p:txBody>
            </p:sp>
            <p:grpSp>
              <p:nvGrpSpPr>
                <p:cNvPr id="246" name="Google Shape;246;p3"/>
                <p:cNvGrpSpPr/>
                <p:nvPr/>
              </p:nvGrpSpPr>
              <p:grpSpPr>
                <a:xfrm>
                  <a:off x="9017773" y="4703734"/>
                  <a:ext cx="1256999" cy="421809"/>
                  <a:chOff x="5408080" y="531079"/>
                  <a:chExt cx="2213625" cy="201492"/>
                </a:xfrm>
              </p:grpSpPr>
              <p:sp>
                <p:nvSpPr>
                  <p:cNvPr id="247" name="Google Shape;247;p3"/>
                  <p:cNvSpPr/>
                  <p:nvPr/>
                </p:nvSpPr>
                <p:spPr>
                  <a:xfrm>
                    <a:off x="5408080" y="531079"/>
                    <a:ext cx="2213625" cy="201492"/>
                  </a:xfrm>
                  <a:prstGeom prst="rect">
                    <a:avLst/>
                  </a:prstGeom>
                  <a:solidFill>
                    <a:srgbClr val="CACACA">
                      <a:alpha val="89803"/>
                    </a:srgbClr>
                  </a:solidFill>
                  <a:ln w="12700" cap="flat" cmpd="sng">
                    <a:solidFill>
                      <a:schemeClr val="dk1"/>
                    </a:solidFill>
                    <a:prstDash val="solid"/>
                    <a:miter lim="800000"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48" name="Google Shape;248;p3"/>
                  <p:cNvSpPr txBox="1"/>
                  <p:nvPr/>
                </p:nvSpPr>
                <p:spPr>
                  <a:xfrm>
                    <a:off x="5459157" y="534675"/>
                    <a:ext cx="2019492" cy="19028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30475" tIns="7600" rIns="30475" bIns="76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chemeClr val="dk1"/>
                      </a:buClr>
                      <a:buSzPts val="1200"/>
                      <a:buFont typeface="Roboto"/>
                      <a:buNone/>
                    </a:pPr>
                    <a:r>
                      <a:rPr lang="it-IT" sz="900" b="1" i="0" u="none" strike="noStrike" cap="none" dirty="0" err="1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Administrative</a:t>
                    </a:r>
                    <a:r>
                      <a:rPr lang="it-IT" sz="900" b="1" i="0" u="none" strike="noStrike" cap="none" dirty="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 &amp; Finance Programs </a:t>
                    </a:r>
                    <a:r>
                      <a:rPr lang="it-IT" sz="900" b="1" i="0" u="none" strike="noStrike" cap="none" dirty="0" err="1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Specialist</a:t>
                    </a:r>
                    <a:endParaRPr sz="900" b="1" i="0" u="none" strike="noStrike" cap="none" dirty="0">
                      <a:solidFill>
                        <a:schemeClr val="dk1"/>
                      </a:solidFill>
                      <a:latin typeface="Roboto"/>
                      <a:ea typeface="Roboto"/>
                      <a:cs typeface="Roboto"/>
                      <a:sym typeface="Roboto"/>
                    </a:endParaRPr>
                  </a:p>
                </p:txBody>
              </p:sp>
            </p:grpSp>
          </p:grpSp>
          <p:grpSp>
            <p:nvGrpSpPr>
              <p:cNvPr id="16" name="Gruppo 15">
                <a:extLst>
                  <a:ext uri="{FF2B5EF4-FFF2-40B4-BE49-F238E27FC236}">
                    <a16:creationId xmlns:a16="http://schemas.microsoft.com/office/drawing/2014/main" id="{89D904CE-94FE-431D-720C-8F303D597A77}"/>
                  </a:ext>
                </a:extLst>
              </p:cNvPr>
              <p:cNvGrpSpPr/>
              <p:nvPr/>
            </p:nvGrpSpPr>
            <p:grpSpPr>
              <a:xfrm>
                <a:off x="7779098" y="4312899"/>
                <a:ext cx="1120897" cy="773204"/>
                <a:chOff x="7779098" y="4312899"/>
                <a:chExt cx="1120897" cy="773204"/>
              </a:xfrm>
            </p:grpSpPr>
            <p:sp>
              <p:nvSpPr>
                <p:cNvPr id="211" name="Google Shape;211;p3"/>
                <p:cNvSpPr/>
                <p:nvPr/>
              </p:nvSpPr>
              <p:spPr>
                <a:xfrm>
                  <a:off x="7929767" y="4312899"/>
                  <a:ext cx="774296" cy="369832"/>
                </a:xfrm>
                <a:prstGeom prst="rect">
                  <a:avLst/>
                </a:prstGeom>
                <a:solidFill>
                  <a:schemeClr val="lt1"/>
                </a:solidFill>
                <a:ln w="57150" cap="flat" cmpd="sng">
                  <a:solidFill>
                    <a:srgbClr val="25518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it-IT" sz="1050" b="1" i="0" u="none" strike="noStrike" cap="none" dirty="0">
                      <a:solidFill>
                        <a:schemeClr val="dk1"/>
                      </a:solidFill>
                      <a:latin typeface="Roboto"/>
                      <a:ea typeface="Roboto"/>
                      <a:cs typeface="Roboto"/>
                      <a:sym typeface="Roboto"/>
                    </a:rPr>
                    <a:t>Deborah Olivetti</a:t>
                  </a:r>
                  <a:endParaRPr sz="1100" dirty="0"/>
                </a:p>
              </p:txBody>
            </p:sp>
            <p:grpSp>
              <p:nvGrpSpPr>
                <p:cNvPr id="255" name="Google Shape;255;p3"/>
                <p:cNvGrpSpPr/>
                <p:nvPr/>
              </p:nvGrpSpPr>
              <p:grpSpPr>
                <a:xfrm>
                  <a:off x="7779098" y="4664294"/>
                  <a:ext cx="1120897" cy="421809"/>
                  <a:chOff x="1008671" y="745116"/>
                  <a:chExt cx="3533321" cy="282052"/>
                </a:xfrm>
              </p:grpSpPr>
              <p:sp>
                <p:nvSpPr>
                  <p:cNvPr id="256" name="Google Shape;256;p3"/>
                  <p:cNvSpPr/>
                  <p:nvPr/>
                </p:nvSpPr>
                <p:spPr>
                  <a:xfrm>
                    <a:off x="1076426" y="745116"/>
                    <a:ext cx="3465566" cy="282052"/>
                  </a:xfrm>
                  <a:prstGeom prst="rect">
                    <a:avLst/>
                  </a:prstGeom>
                  <a:solidFill>
                    <a:srgbClr val="CACACA">
                      <a:alpha val="89803"/>
                    </a:srgbClr>
                  </a:solidFill>
                  <a:ln w="12700" cap="flat" cmpd="sng">
                    <a:solidFill>
                      <a:schemeClr val="dk1"/>
                    </a:solidFill>
                    <a:prstDash val="solid"/>
                    <a:miter lim="800000"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57" name="Google Shape;257;p3"/>
                  <p:cNvSpPr txBox="1"/>
                  <p:nvPr/>
                </p:nvSpPr>
                <p:spPr>
                  <a:xfrm>
                    <a:off x="1008671" y="814868"/>
                    <a:ext cx="3533321" cy="132828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30475" tIns="7600" rIns="30475" bIns="76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it-IT" sz="900" b="1" i="0" u="none" strike="noStrike" cap="none" dirty="0" err="1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Administrative</a:t>
                    </a:r>
                    <a:r>
                      <a:rPr lang="it-IT" sz="900" b="1" i="0" u="none" strike="noStrike" cap="none" dirty="0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 and Finance Desk </a:t>
                    </a:r>
                    <a:r>
                      <a:rPr lang="it-IT" sz="900" b="1" i="0" u="none" strike="noStrike" cap="none" dirty="0" err="1">
                        <a:solidFill>
                          <a:schemeClr val="dk1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Specialist</a:t>
                    </a:r>
                    <a:endParaRPr lang="it-IT" sz="900" b="1" i="0" u="none" strike="noStrike" cap="none" dirty="0">
                      <a:solidFill>
                        <a:schemeClr val="dk1"/>
                      </a:solidFill>
                      <a:latin typeface="Roboto"/>
                      <a:ea typeface="Roboto"/>
                      <a:cs typeface="Roboto"/>
                      <a:sym typeface="Roboto"/>
                    </a:endParaRPr>
                  </a:p>
                </p:txBody>
              </p:sp>
            </p:grpSp>
          </p:grpSp>
        </p:grpSp>
      </p:grpSp>
      <p:pic>
        <p:nvPicPr>
          <p:cNvPr id="3" name="Immagine 1">
            <a:extLst>
              <a:ext uri="{FF2B5EF4-FFF2-40B4-BE49-F238E27FC236}">
                <a16:creationId xmlns:a16="http://schemas.microsoft.com/office/drawing/2014/main" id="{825FEF03-C39C-9C40-A7DC-DEB619F2CDD5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54785" cy="11303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grpSp>
        <p:nvGrpSpPr>
          <p:cNvPr id="22" name="Gruppo 21">
            <a:extLst>
              <a:ext uri="{FF2B5EF4-FFF2-40B4-BE49-F238E27FC236}">
                <a16:creationId xmlns:a16="http://schemas.microsoft.com/office/drawing/2014/main" id="{59F3B63C-D4C4-5DCF-FCF5-43EEAA8168F9}"/>
              </a:ext>
            </a:extLst>
          </p:cNvPr>
          <p:cNvGrpSpPr/>
          <p:nvPr/>
        </p:nvGrpSpPr>
        <p:grpSpPr>
          <a:xfrm>
            <a:off x="152248" y="4871240"/>
            <a:ext cx="4254282" cy="921061"/>
            <a:chOff x="1013267" y="5662963"/>
            <a:chExt cx="4254282" cy="921061"/>
          </a:xfrm>
        </p:grpSpPr>
        <p:grpSp>
          <p:nvGrpSpPr>
            <p:cNvPr id="21" name="Gruppo 20">
              <a:extLst>
                <a:ext uri="{FF2B5EF4-FFF2-40B4-BE49-F238E27FC236}">
                  <a16:creationId xmlns:a16="http://schemas.microsoft.com/office/drawing/2014/main" id="{3CFE9FB6-0793-C201-0495-464D704CEEE9}"/>
                </a:ext>
              </a:extLst>
            </p:cNvPr>
            <p:cNvGrpSpPr/>
            <p:nvPr/>
          </p:nvGrpSpPr>
          <p:grpSpPr>
            <a:xfrm>
              <a:off x="1013267" y="5679807"/>
              <a:ext cx="1050058" cy="904217"/>
              <a:chOff x="865010" y="5679807"/>
              <a:chExt cx="1050058" cy="904217"/>
            </a:xfrm>
          </p:grpSpPr>
          <p:sp>
            <p:nvSpPr>
              <p:cNvPr id="183" name="Google Shape;183;p3"/>
              <p:cNvSpPr/>
              <p:nvPr/>
            </p:nvSpPr>
            <p:spPr>
              <a:xfrm>
                <a:off x="957725" y="5679807"/>
                <a:ext cx="864629" cy="454756"/>
              </a:xfrm>
              <a:prstGeom prst="rect">
                <a:avLst/>
              </a:prstGeom>
              <a:solidFill>
                <a:schemeClr val="lt1"/>
              </a:solidFill>
              <a:ln w="57150" cap="flat" cmpd="sng">
                <a:solidFill>
                  <a:srgbClr val="25518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it-IT" sz="1100" b="1" i="0" u="none" strike="noStrike" cap="none" dirty="0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rPr>
                  <a:t>Matteo Fulvio</a:t>
                </a:r>
                <a:endParaRPr sz="1100" dirty="0"/>
              </a:p>
            </p:txBody>
          </p:sp>
          <p:grpSp>
            <p:nvGrpSpPr>
              <p:cNvPr id="203" name="Google Shape;203;p3"/>
              <p:cNvGrpSpPr/>
              <p:nvPr/>
            </p:nvGrpSpPr>
            <p:grpSpPr>
              <a:xfrm>
                <a:off x="865010" y="6153863"/>
                <a:ext cx="1050058" cy="430161"/>
                <a:chOff x="5349932" y="527257"/>
                <a:chExt cx="2565562" cy="285035"/>
              </a:xfrm>
            </p:grpSpPr>
            <p:sp>
              <p:nvSpPr>
                <p:cNvPr id="204" name="Google Shape;204;p3"/>
                <p:cNvSpPr/>
                <p:nvPr/>
              </p:nvSpPr>
              <p:spPr>
                <a:xfrm>
                  <a:off x="5582580" y="527257"/>
                  <a:ext cx="2174699" cy="280718"/>
                </a:xfrm>
                <a:prstGeom prst="rect">
                  <a:avLst/>
                </a:prstGeom>
                <a:solidFill>
                  <a:srgbClr val="CACACA">
                    <a:alpha val="89803"/>
                  </a:srgbClr>
                </a:solidFill>
                <a:ln w="12700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5" name="Google Shape;205;p3"/>
                <p:cNvSpPr txBox="1"/>
                <p:nvPr/>
              </p:nvSpPr>
              <p:spPr>
                <a:xfrm>
                  <a:off x="5349932" y="532570"/>
                  <a:ext cx="2565562" cy="27972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30475" tIns="7600" rIns="30475" bIns="76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200"/>
                    <a:buFont typeface="Roboto"/>
                    <a:buNone/>
                  </a:pPr>
                  <a:r>
                    <a:rPr lang="it-IT" sz="900" b="1" i="0" u="none" strike="noStrike" cap="none" dirty="0" err="1">
                      <a:solidFill>
                        <a:schemeClr val="dk1"/>
                      </a:solidFill>
                      <a:latin typeface="Roboto"/>
                      <a:ea typeface="Roboto"/>
                      <a:cs typeface="Roboto"/>
                      <a:sym typeface="Roboto"/>
                    </a:rPr>
                    <a:t>Administrative</a:t>
                  </a:r>
                  <a:r>
                    <a:rPr lang="it-IT" sz="900" b="1" i="0" u="none" strike="noStrike" cap="none" dirty="0">
                      <a:solidFill>
                        <a:schemeClr val="dk1"/>
                      </a:solidFill>
                      <a:latin typeface="Roboto"/>
                      <a:ea typeface="Roboto"/>
                      <a:cs typeface="Roboto"/>
                      <a:sym typeface="Roboto"/>
                    </a:rPr>
                    <a:t> </a:t>
                  </a:r>
                  <a:r>
                    <a:rPr lang="it-IT" sz="900" b="1" i="0" u="none" strike="noStrike" cap="none" dirty="0" err="1">
                      <a:solidFill>
                        <a:schemeClr val="dk1"/>
                      </a:solidFill>
                      <a:latin typeface="Roboto"/>
                      <a:ea typeface="Roboto"/>
                      <a:cs typeface="Roboto"/>
                      <a:sym typeface="Roboto"/>
                    </a:rPr>
                    <a:t>Specialist</a:t>
                  </a:r>
                  <a:endParaRPr sz="900" b="1" i="0" u="none" strike="noStrike" cap="none" dirty="0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endParaRPr>
                </a:p>
              </p:txBody>
            </p:sp>
          </p:grpSp>
        </p:grpSp>
        <p:grpSp>
          <p:nvGrpSpPr>
            <p:cNvPr id="20" name="Gruppo 19">
              <a:extLst>
                <a:ext uri="{FF2B5EF4-FFF2-40B4-BE49-F238E27FC236}">
                  <a16:creationId xmlns:a16="http://schemas.microsoft.com/office/drawing/2014/main" id="{9CFF37AF-25AA-1235-2CB7-A4AB17A6EE78}"/>
                </a:ext>
              </a:extLst>
            </p:cNvPr>
            <p:cNvGrpSpPr/>
            <p:nvPr/>
          </p:nvGrpSpPr>
          <p:grpSpPr>
            <a:xfrm>
              <a:off x="2043077" y="5662963"/>
              <a:ext cx="1050058" cy="904006"/>
              <a:chOff x="2043077" y="5662963"/>
              <a:chExt cx="1050058" cy="904006"/>
            </a:xfrm>
          </p:grpSpPr>
          <p:sp>
            <p:nvSpPr>
              <p:cNvPr id="191" name="Google Shape;191;p3"/>
              <p:cNvSpPr/>
              <p:nvPr/>
            </p:nvSpPr>
            <p:spPr>
              <a:xfrm>
                <a:off x="2153048" y="5662963"/>
                <a:ext cx="854056" cy="490900"/>
              </a:xfrm>
              <a:prstGeom prst="rect">
                <a:avLst/>
              </a:prstGeom>
              <a:solidFill>
                <a:schemeClr val="lt1"/>
              </a:solidFill>
              <a:ln w="57150" cap="flat" cmpd="sng">
                <a:solidFill>
                  <a:srgbClr val="25518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it-IT" sz="1100" b="1" i="0" u="none" strike="noStrike" cap="none" dirty="0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rPr>
                  <a:t>Massimo Proietti</a:t>
                </a:r>
                <a:endParaRPr sz="1200" dirty="0"/>
              </a:p>
            </p:txBody>
          </p:sp>
          <p:grpSp>
            <p:nvGrpSpPr>
              <p:cNvPr id="218" name="Google Shape;218;p3"/>
              <p:cNvGrpSpPr/>
              <p:nvPr/>
            </p:nvGrpSpPr>
            <p:grpSpPr>
              <a:xfrm>
                <a:off x="2043077" y="6178941"/>
                <a:ext cx="1050058" cy="388028"/>
                <a:chOff x="5408080" y="531079"/>
                <a:chExt cx="2213625" cy="201492"/>
              </a:xfrm>
            </p:grpSpPr>
            <p:sp>
              <p:nvSpPr>
                <p:cNvPr id="219" name="Google Shape;219;p3"/>
                <p:cNvSpPr/>
                <p:nvPr/>
              </p:nvSpPr>
              <p:spPr>
                <a:xfrm>
                  <a:off x="5408080" y="531079"/>
                  <a:ext cx="2213625" cy="201492"/>
                </a:xfrm>
                <a:prstGeom prst="rect">
                  <a:avLst/>
                </a:prstGeom>
                <a:solidFill>
                  <a:srgbClr val="CACACA">
                    <a:alpha val="89803"/>
                  </a:srgbClr>
                </a:solidFill>
                <a:ln w="12700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0" name="Google Shape;220;p3"/>
                <p:cNvSpPr txBox="1"/>
                <p:nvPr/>
              </p:nvSpPr>
              <p:spPr>
                <a:xfrm>
                  <a:off x="5408080" y="539630"/>
                  <a:ext cx="2213625" cy="19272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30475" tIns="7600" rIns="30475" bIns="76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200"/>
                    <a:buFont typeface="Roboto"/>
                    <a:buNone/>
                  </a:pPr>
                  <a:r>
                    <a:rPr lang="it-IT" sz="900" b="1" i="0" u="none" strike="noStrike" cap="none" dirty="0" err="1">
                      <a:solidFill>
                        <a:schemeClr val="dk1"/>
                      </a:solidFill>
                      <a:latin typeface="Roboto"/>
                      <a:ea typeface="Roboto"/>
                      <a:cs typeface="Roboto"/>
                      <a:sym typeface="Roboto"/>
                    </a:rPr>
                    <a:t>Administrative</a:t>
                  </a:r>
                  <a:r>
                    <a:rPr lang="it-IT" sz="900" b="1" i="0" u="none" strike="noStrike" cap="none" dirty="0">
                      <a:solidFill>
                        <a:schemeClr val="dk1"/>
                      </a:solidFill>
                      <a:latin typeface="Roboto"/>
                      <a:ea typeface="Roboto"/>
                      <a:cs typeface="Roboto"/>
                      <a:sym typeface="Roboto"/>
                    </a:rPr>
                    <a:t> &amp; Database </a:t>
                  </a:r>
                  <a:r>
                    <a:rPr lang="it-IT" sz="900" b="1" i="0" u="none" strike="noStrike" cap="none" dirty="0" err="1">
                      <a:solidFill>
                        <a:schemeClr val="dk1"/>
                      </a:solidFill>
                      <a:latin typeface="Roboto"/>
                      <a:ea typeface="Roboto"/>
                      <a:cs typeface="Roboto"/>
                      <a:sym typeface="Roboto"/>
                    </a:rPr>
                    <a:t>Specialist</a:t>
                  </a:r>
                  <a:endParaRPr sz="900" b="1" i="0" u="none" strike="noStrike" cap="none" dirty="0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endParaRPr>
                </a:p>
              </p:txBody>
            </p:sp>
          </p:grpSp>
        </p:grpSp>
        <p:grpSp>
          <p:nvGrpSpPr>
            <p:cNvPr id="5" name="Gruppo 4">
              <a:extLst>
                <a:ext uri="{FF2B5EF4-FFF2-40B4-BE49-F238E27FC236}">
                  <a16:creationId xmlns:a16="http://schemas.microsoft.com/office/drawing/2014/main" id="{FD96CDAF-CF73-346F-D834-1497BA1C8601}"/>
                </a:ext>
              </a:extLst>
            </p:cNvPr>
            <p:cNvGrpSpPr/>
            <p:nvPr/>
          </p:nvGrpSpPr>
          <p:grpSpPr>
            <a:xfrm>
              <a:off x="4217490" y="5685482"/>
              <a:ext cx="1050059" cy="850935"/>
              <a:chOff x="3660452" y="4393279"/>
              <a:chExt cx="1187586" cy="823792"/>
            </a:xfrm>
          </p:grpSpPr>
          <p:sp>
            <p:nvSpPr>
              <p:cNvPr id="210" name="Google Shape;210;p3"/>
              <p:cNvSpPr/>
              <p:nvPr/>
            </p:nvSpPr>
            <p:spPr>
              <a:xfrm>
                <a:off x="3764286" y="4393279"/>
                <a:ext cx="977870" cy="435261"/>
              </a:xfrm>
              <a:prstGeom prst="rect">
                <a:avLst/>
              </a:prstGeom>
              <a:solidFill>
                <a:schemeClr val="lt1"/>
              </a:solidFill>
              <a:ln w="57150" cap="flat" cmpd="sng">
                <a:solidFill>
                  <a:srgbClr val="25518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it-IT" sz="1100" b="1" i="0" u="none" strike="noStrike" cap="none" dirty="0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rPr>
                  <a:t>Anna Blandolino</a:t>
                </a:r>
                <a:endParaRPr sz="1200" dirty="0"/>
              </a:p>
            </p:txBody>
          </p:sp>
          <p:grpSp>
            <p:nvGrpSpPr>
              <p:cNvPr id="222" name="Google Shape;222;p3"/>
              <p:cNvGrpSpPr/>
              <p:nvPr/>
            </p:nvGrpSpPr>
            <p:grpSpPr>
              <a:xfrm>
                <a:off x="3660452" y="4841420"/>
                <a:ext cx="1187586" cy="375651"/>
                <a:chOff x="5408078" y="531079"/>
                <a:chExt cx="2213627" cy="201492"/>
              </a:xfrm>
            </p:grpSpPr>
            <p:sp>
              <p:nvSpPr>
                <p:cNvPr id="223" name="Google Shape;223;p3"/>
                <p:cNvSpPr/>
                <p:nvPr/>
              </p:nvSpPr>
              <p:spPr>
                <a:xfrm>
                  <a:off x="5408080" y="531079"/>
                  <a:ext cx="2213625" cy="201492"/>
                </a:xfrm>
                <a:prstGeom prst="rect">
                  <a:avLst/>
                </a:prstGeom>
                <a:solidFill>
                  <a:srgbClr val="CACACA">
                    <a:alpha val="89803"/>
                  </a:srgbClr>
                </a:solidFill>
                <a:ln w="12700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4" name="Google Shape;224;p3"/>
                <p:cNvSpPr txBox="1"/>
                <p:nvPr/>
              </p:nvSpPr>
              <p:spPr>
                <a:xfrm>
                  <a:off x="5408078" y="531079"/>
                  <a:ext cx="2213624" cy="20149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30475" tIns="7600" rIns="30475" bIns="76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200"/>
                    <a:buFont typeface="Roboto"/>
                    <a:buNone/>
                  </a:pPr>
                  <a:r>
                    <a:rPr lang="it-IT" sz="900" b="1" i="0" u="none" strike="noStrike" cap="none" dirty="0" err="1">
                      <a:solidFill>
                        <a:schemeClr val="dk1"/>
                      </a:solidFill>
                      <a:latin typeface="Roboto"/>
                      <a:ea typeface="Roboto"/>
                      <a:cs typeface="Roboto"/>
                      <a:sym typeface="Roboto"/>
                    </a:rPr>
                    <a:t>Administrative</a:t>
                  </a:r>
                  <a:r>
                    <a:rPr lang="it-IT" sz="900" b="1" i="0" u="none" strike="noStrike" cap="none" dirty="0">
                      <a:solidFill>
                        <a:schemeClr val="dk1"/>
                      </a:solidFill>
                      <a:latin typeface="Roboto"/>
                      <a:ea typeface="Roboto"/>
                      <a:cs typeface="Roboto"/>
                      <a:sym typeface="Roboto"/>
                    </a:rPr>
                    <a:t> </a:t>
                  </a:r>
                  <a:r>
                    <a:rPr lang="it-IT" sz="900" b="1" i="0" u="none" strike="noStrike" cap="none" dirty="0" err="1">
                      <a:solidFill>
                        <a:schemeClr val="dk1"/>
                      </a:solidFill>
                      <a:latin typeface="Roboto"/>
                      <a:ea typeface="Roboto"/>
                      <a:cs typeface="Roboto"/>
                      <a:sym typeface="Roboto"/>
                    </a:rPr>
                    <a:t>Specialist</a:t>
                  </a:r>
                  <a:endParaRPr sz="900" b="1" i="0" u="none" strike="noStrike" cap="none" dirty="0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endParaRPr>
                </a:p>
              </p:txBody>
            </p:sp>
          </p:grpSp>
        </p:grpSp>
        <p:grpSp>
          <p:nvGrpSpPr>
            <p:cNvPr id="6" name="Gruppo 5">
              <a:extLst>
                <a:ext uri="{FF2B5EF4-FFF2-40B4-BE49-F238E27FC236}">
                  <a16:creationId xmlns:a16="http://schemas.microsoft.com/office/drawing/2014/main" id="{F312BD16-B107-C31C-A2BF-98099350FFB5}"/>
                </a:ext>
              </a:extLst>
            </p:cNvPr>
            <p:cNvGrpSpPr/>
            <p:nvPr/>
          </p:nvGrpSpPr>
          <p:grpSpPr>
            <a:xfrm>
              <a:off x="3141419" y="5701235"/>
              <a:ext cx="1027786" cy="876274"/>
              <a:chOff x="2315044" y="4403820"/>
              <a:chExt cx="1162396" cy="848322"/>
            </a:xfrm>
          </p:grpSpPr>
          <p:sp>
            <p:nvSpPr>
              <p:cNvPr id="212" name="Google Shape;212;p3"/>
              <p:cNvSpPr/>
              <p:nvPr/>
            </p:nvSpPr>
            <p:spPr>
              <a:xfrm>
                <a:off x="2366087" y="4403820"/>
                <a:ext cx="1055814" cy="427144"/>
              </a:xfrm>
              <a:prstGeom prst="rect">
                <a:avLst/>
              </a:prstGeom>
              <a:solidFill>
                <a:schemeClr val="lt1"/>
              </a:solidFill>
              <a:ln w="57150" cap="flat" cmpd="sng">
                <a:solidFill>
                  <a:srgbClr val="25518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it-IT" sz="1100" b="1" i="0" u="none" strike="noStrike" cap="none" dirty="0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rPr>
                  <a:t>Alessandra Giacotto</a:t>
                </a:r>
                <a:endParaRPr sz="1200" dirty="0"/>
              </a:p>
            </p:txBody>
          </p:sp>
          <p:grpSp>
            <p:nvGrpSpPr>
              <p:cNvPr id="213" name="Google Shape;213;p3"/>
              <p:cNvGrpSpPr/>
              <p:nvPr/>
            </p:nvGrpSpPr>
            <p:grpSpPr>
              <a:xfrm>
                <a:off x="2315044" y="4856986"/>
                <a:ext cx="1162396" cy="395156"/>
                <a:chOff x="5340119" y="198991"/>
                <a:chExt cx="2261622" cy="211954"/>
              </a:xfrm>
            </p:grpSpPr>
            <p:sp>
              <p:nvSpPr>
                <p:cNvPr id="214" name="Google Shape;214;p3"/>
                <p:cNvSpPr/>
                <p:nvPr/>
              </p:nvSpPr>
              <p:spPr>
                <a:xfrm>
                  <a:off x="5340119" y="198991"/>
                  <a:ext cx="2213625" cy="201492"/>
                </a:xfrm>
                <a:prstGeom prst="rect">
                  <a:avLst/>
                </a:prstGeom>
                <a:solidFill>
                  <a:srgbClr val="CACACA">
                    <a:alpha val="89803"/>
                  </a:srgbClr>
                </a:solidFill>
                <a:ln w="12700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5" name="Google Shape;215;p3"/>
                <p:cNvSpPr txBox="1"/>
                <p:nvPr/>
              </p:nvSpPr>
              <p:spPr>
                <a:xfrm>
                  <a:off x="5388118" y="209453"/>
                  <a:ext cx="2213623" cy="20149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30475" tIns="7600" rIns="30475" bIns="76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200"/>
                    <a:buFont typeface="Roboto"/>
                    <a:buNone/>
                  </a:pPr>
                  <a:r>
                    <a:rPr lang="it-IT" sz="900" b="1" i="0" u="none" strike="noStrike" cap="none" dirty="0" err="1">
                      <a:solidFill>
                        <a:schemeClr val="dk1"/>
                      </a:solidFill>
                      <a:latin typeface="Roboto"/>
                      <a:ea typeface="Roboto"/>
                      <a:cs typeface="Roboto"/>
                      <a:sym typeface="Roboto"/>
                    </a:rPr>
                    <a:t>Administrative</a:t>
                  </a:r>
                  <a:r>
                    <a:rPr lang="it-IT" sz="900" b="1" i="0" u="none" strike="noStrike" cap="none" dirty="0">
                      <a:solidFill>
                        <a:schemeClr val="dk1"/>
                      </a:solidFill>
                      <a:latin typeface="Roboto"/>
                      <a:ea typeface="Roboto"/>
                      <a:cs typeface="Roboto"/>
                      <a:sym typeface="Roboto"/>
                    </a:rPr>
                    <a:t> </a:t>
                  </a:r>
                  <a:r>
                    <a:rPr lang="it-IT" sz="900" b="1" i="0" u="none" strike="noStrike" cap="none" dirty="0" err="1">
                      <a:solidFill>
                        <a:schemeClr val="dk1"/>
                      </a:solidFill>
                      <a:latin typeface="Roboto"/>
                      <a:ea typeface="Roboto"/>
                      <a:cs typeface="Roboto"/>
                      <a:sym typeface="Roboto"/>
                    </a:rPr>
                    <a:t>Specialist</a:t>
                  </a:r>
                  <a:endParaRPr sz="900" b="1" i="0" u="none" strike="noStrike" cap="none" dirty="0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endParaRPr>
                </a:p>
              </p:txBody>
            </p:sp>
          </p:grpSp>
        </p:grpSp>
      </p:grpSp>
      <p:cxnSp>
        <p:nvCxnSpPr>
          <p:cNvPr id="25" name="Google Shape;216;p3">
            <a:extLst>
              <a:ext uri="{FF2B5EF4-FFF2-40B4-BE49-F238E27FC236}">
                <a16:creationId xmlns:a16="http://schemas.microsoft.com/office/drawing/2014/main" id="{5E07B16F-FE72-4590-5FBD-E6F133975F7D}"/>
              </a:ext>
            </a:extLst>
          </p:cNvPr>
          <p:cNvCxnSpPr>
            <a:cxnSpLocks/>
          </p:cNvCxnSpPr>
          <p:nvPr/>
        </p:nvCxnSpPr>
        <p:spPr>
          <a:xfrm flipH="1">
            <a:off x="548640" y="4533204"/>
            <a:ext cx="3331955" cy="3795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" name="Google Shape;216;p3">
            <a:extLst>
              <a:ext uri="{FF2B5EF4-FFF2-40B4-BE49-F238E27FC236}">
                <a16:creationId xmlns:a16="http://schemas.microsoft.com/office/drawing/2014/main" id="{14E668BC-7382-B79B-029D-8097E2FEBC81}"/>
              </a:ext>
            </a:extLst>
          </p:cNvPr>
          <p:cNvCxnSpPr>
            <a:cxnSpLocks/>
          </p:cNvCxnSpPr>
          <p:nvPr/>
        </p:nvCxnSpPr>
        <p:spPr>
          <a:xfrm flipH="1">
            <a:off x="5216056" y="4431181"/>
            <a:ext cx="6285986" cy="21433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" name="Google Shape;239;p3">
            <a:extLst>
              <a:ext uri="{FF2B5EF4-FFF2-40B4-BE49-F238E27FC236}">
                <a16:creationId xmlns:a16="http://schemas.microsoft.com/office/drawing/2014/main" id="{996A5CE8-46C2-C51B-64EA-68C05EE2D566}"/>
              </a:ext>
            </a:extLst>
          </p:cNvPr>
          <p:cNvCxnSpPr>
            <a:cxnSpLocks/>
          </p:cNvCxnSpPr>
          <p:nvPr/>
        </p:nvCxnSpPr>
        <p:spPr>
          <a:xfrm flipV="1">
            <a:off x="548640" y="4533204"/>
            <a:ext cx="0" cy="282033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3" name="Google Shape;239;p3">
            <a:extLst>
              <a:ext uri="{FF2B5EF4-FFF2-40B4-BE49-F238E27FC236}">
                <a16:creationId xmlns:a16="http://schemas.microsoft.com/office/drawing/2014/main" id="{DEAE3981-7A7C-6B9A-0D5E-6C861260C995}"/>
              </a:ext>
            </a:extLst>
          </p:cNvPr>
          <p:cNvCxnSpPr>
            <a:cxnSpLocks/>
          </p:cNvCxnSpPr>
          <p:nvPr/>
        </p:nvCxnSpPr>
        <p:spPr>
          <a:xfrm flipV="1">
            <a:off x="1676607" y="4533203"/>
            <a:ext cx="0" cy="282033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4" name="Google Shape;239;p3">
            <a:extLst>
              <a:ext uri="{FF2B5EF4-FFF2-40B4-BE49-F238E27FC236}">
                <a16:creationId xmlns:a16="http://schemas.microsoft.com/office/drawing/2014/main" id="{47B15A9F-2E75-83A0-793B-22903513FA93}"/>
              </a:ext>
            </a:extLst>
          </p:cNvPr>
          <p:cNvCxnSpPr>
            <a:cxnSpLocks/>
          </p:cNvCxnSpPr>
          <p:nvPr/>
        </p:nvCxnSpPr>
        <p:spPr>
          <a:xfrm flipV="1">
            <a:off x="2825769" y="4533203"/>
            <a:ext cx="0" cy="282033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5" name="Google Shape;239;p3">
            <a:extLst>
              <a:ext uri="{FF2B5EF4-FFF2-40B4-BE49-F238E27FC236}">
                <a16:creationId xmlns:a16="http://schemas.microsoft.com/office/drawing/2014/main" id="{18A9F1F9-AB43-F5A2-7062-E8BC79765A24}"/>
              </a:ext>
            </a:extLst>
          </p:cNvPr>
          <p:cNvCxnSpPr>
            <a:cxnSpLocks/>
          </p:cNvCxnSpPr>
          <p:nvPr/>
        </p:nvCxnSpPr>
        <p:spPr>
          <a:xfrm flipV="1">
            <a:off x="3873969" y="4549284"/>
            <a:ext cx="0" cy="282033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6" name="Google Shape;239;p3">
            <a:extLst>
              <a:ext uri="{FF2B5EF4-FFF2-40B4-BE49-F238E27FC236}">
                <a16:creationId xmlns:a16="http://schemas.microsoft.com/office/drawing/2014/main" id="{B91073F2-15CC-1F44-BBE6-F4A72C212E8D}"/>
              </a:ext>
            </a:extLst>
          </p:cNvPr>
          <p:cNvCxnSpPr>
            <a:cxnSpLocks/>
          </p:cNvCxnSpPr>
          <p:nvPr/>
        </p:nvCxnSpPr>
        <p:spPr>
          <a:xfrm flipV="1">
            <a:off x="5233284" y="4431181"/>
            <a:ext cx="0" cy="400136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8" name="Google Shape;239;p3">
            <a:extLst>
              <a:ext uri="{FF2B5EF4-FFF2-40B4-BE49-F238E27FC236}">
                <a16:creationId xmlns:a16="http://schemas.microsoft.com/office/drawing/2014/main" id="{A37B044D-28A1-5972-2813-DE601A33E4C9}"/>
              </a:ext>
            </a:extLst>
          </p:cNvPr>
          <p:cNvCxnSpPr>
            <a:cxnSpLocks/>
          </p:cNvCxnSpPr>
          <p:nvPr/>
        </p:nvCxnSpPr>
        <p:spPr>
          <a:xfrm flipV="1">
            <a:off x="6498005" y="4457147"/>
            <a:ext cx="0" cy="400136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9" name="Google Shape;239;p3">
            <a:extLst>
              <a:ext uri="{FF2B5EF4-FFF2-40B4-BE49-F238E27FC236}">
                <a16:creationId xmlns:a16="http://schemas.microsoft.com/office/drawing/2014/main" id="{066B540A-66CD-8624-9C13-FFD6FF11E594}"/>
              </a:ext>
            </a:extLst>
          </p:cNvPr>
          <p:cNvCxnSpPr>
            <a:cxnSpLocks/>
          </p:cNvCxnSpPr>
          <p:nvPr/>
        </p:nvCxnSpPr>
        <p:spPr>
          <a:xfrm flipV="1">
            <a:off x="7691941" y="4447261"/>
            <a:ext cx="0" cy="400136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0" name="Google Shape;239;p3">
            <a:extLst>
              <a:ext uri="{FF2B5EF4-FFF2-40B4-BE49-F238E27FC236}">
                <a16:creationId xmlns:a16="http://schemas.microsoft.com/office/drawing/2014/main" id="{E8F87DC3-5929-1471-BB00-2653F66C2974}"/>
              </a:ext>
            </a:extLst>
          </p:cNvPr>
          <p:cNvCxnSpPr>
            <a:cxnSpLocks/>
          </p:cNvCxnSpPr>
          <p:nvPr/>
        </p:nvCxnSpPr>
        <p:spPr>
          <a:xfrm flipV="1">
            <a:off x="8924342" y="4415100"/>
            <a:ext cx="0" cy="400136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1" name="Google Shape;239;p3">
            <a:extLst>
              <a:ext uri="{FF2B5EF4-FFF2-40B4-BE49-F238E27FC236}">
                <a16:creationId xmlns:a16="http://schemas.microsoft.com/office/drawing/2014/main" id="{1D63C602-4D5A-2EA0-0DDD-FF89946BBDB3}"/>
              </a:ext>
            </a:extLst>
          </p:cNvPr>
          <p:cNvCxnSpPr>
            <a:cxnSpLocks/>
          </p:cNvCxnSpPr>
          <p:nvPr/>
        </p:nvCxnSpPr>
        <p:spPr>
          <a:xfrm flipV="1">
            <a:off x="10246676" y="4441897"/>
            <a:ext cx="0" cy="400136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2" name="Google Shape;239;p3">
            <a:extLst>
              <a:ext uri="{FF2B5EF4-FFF2-40B4-BE49-F238E27FC236}">
                <a16:creationId xmlns:a16="http://schemas.microsoft.com/office/drawing/2014/main" id="{47EE31BC-FFAA-5A46-E99C-6FAB0FA29F43}"/>
              </a:ext>
            </a:extLst>
          </p:cNvPr>
          <p:cNvCxnSpPr>
            <a:cxnSpLocks/>
          </p:cNvCxnSpPr>
          <p:nvPr/>
        </p:nvCxnSpPr>
        <p:spPr>
          <a:xfrm flipV="1">
            <a:off x="11502042" y="4431181"/>
            <a:ext cx="0" cy="400136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4"/>
          <p:cNvSpPr txBox="1">
            <a:spLocks noGrp="1"/>
          </p:cNvSpPr>
          <p:nvPr>
            <p:ph type="title"/>
          </p:nvPr>
        </p:nvSpPr>
        <p:spPr>
          <a:xfrm>
            <a:off x="2816537" y="42868"/>
            <a:ext cx="7448691" cy="457200"/>
          </a:xfrm>
          <a:prstGeom prst="rect">
            <a:avLst/>
          </a:prstGeom>
          <a:noFill/>
          <a:ln>
            <a:noFill/>
          </a:ln>
          <a:effectLst>
            <a:outerShdw blurRad="82550" dist="38100" dir="2520000" algn="tl" rotWithShape="0">
              <a:srgbClr val="BFBFBF">
                <a:alpha val="4274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20016"/>
              </a:buClr>
              <a:buSzPts val="2401"/>
              <a:buFont typeface="Calibri"/>
              <a:buNone/>
            </a:pPr>
            <a:r>
              <a:rPr lang="it-IT" sz="2401" b="1" dirty="0">
                <a:solidFill>
                  <a:srgbClr val="C20016"/>
                </a:solidFill>
                <a:latin typeface="Calibri"/>
                <a:ea typeface="Calibri"/>
                <a:cs typeface="Calibri"/>
                <a:sym typeface="Calibri"/>
              </a:rPr>
              <a:t>Organigramma – Communication, Digital &amp; Social Area</a:t>
            </a:r>
            <a:endParaRPr dirty="0"/>
          </a:p>
        </p:txBody>
      </p:sp>
      <p:cxnSp>
        <p:nvCxnSpPr>
          <p:cNvPr id="264" name="Google Shape;264;p4"/>
          <p:cNvCxnSpPr/>
          <p:nvPr/>
        </p:nvCxnSpPr>
        <p:spPr>
          <a:xfrm>
            <a:off x="6096000" y="2119943"/>
            <a:ext cx="0" cy="1862683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65" name="Google Shape;265;p4"/>
          <p:cNvSpPr/>
          <p:nvPr/>
        </p:nvSpPr>
        <p:spPr>
          <a:xfrm>
            <a:off x="3316334" y="4887372"/>
            <a:ext cx="1477762" cy="374144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Fabio Bellumore</a:t>
            </a:r>
            <a:endParaRPr/>
          </a:p>
        </p:txBody>
      </p:sp>
      <p:grpSp>
        <p:nvGrpSpPr>
          <p:cNvPr id="266" name="Google Shape;266;p4"/>
          <p:cNvGrpSpPr/>
          <p:nvPr/>
        </p:nvGrpSpPr>
        <p:grpSpPr>
          <a:xfrm>
            <a:off x="3363970" y="5275503"/>
            <a:ext cx="1325136" cy="400577"/>
            <a:chOff x="5335363" y="531079"/>
            <a:chExt cx="2286342" cy="215728"/>
          </a:xfrm>
        </p:grpSpPr>
        <p:sp>
          <p:nvSpPr>
            <p:cNvPr id="267" name="Google Shape;267;p4"/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4"/>
            <p:cNvSpPr txBox="1"/>
            <p:nvPr/>
          </p:nvSpPr>
          <p:spPr>
            <a:xfrm>
              <a:off x="5335363" y="545315"/>
              <a:ext cx="2213623" cy="2014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200" b="1" i="0" u="none" strike="noStrike" cap="none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Press </a:t>
              </a:r>
              <a:r>
                <a:rPr lang="it-IT" sz="1200" b="1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Office</a:t>
              </a:r>
              <a:r>
                <a:rPr lang="it-IT" sz="1200" b="1" i="0" u="none" strike="noStrike" cap="none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 </a:t>
              </a:r>
              <a:r>
                <a:rPr lang="it-IT" sz="1200" b="1" i="0" u="none" strike="noStrike" cap="none" dirty="0" err="1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Specialist</a:t>
              </a:r>
              <a:endParaRPr sz="1200" b="1" i="0" u="none" strike="noStrike" cap="none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cxnSp>
        <p:nvCxnSpPr>
          <p:cNvPr id="270" name="Google Shape;270;p4"/>
          <p:cNvCxnSpPr>
            <a:cxnSpLocks/>
          </p:cNvCxnSpPr>
          <p:nvPr/>
        </p:nvCxnSpPr>
        <p:spPr>
          <a:xfrm flipH="1">
            <a:off x="7144225" y="3963972"/>
            <a:ext cx="2816024" cy="10375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71" name="Google Shape;271;p4"/>
          <p:cNvCxnSpPr/>
          <p:nvPr/>
        </p:nvCxnSpPr>
        <p:spPr>
          <a:xfrm>
            <a:off x="6052718" y="1551974"/>
            <a:ext cx="0" cy="481315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grpSp>
        <p:nvGrpSpPr>
          <p:cNvPr id="273" name="Google Shape;273;p4"/>
          <p:cNvGrpSpPr/>
          <p:nvPr/>
        </p:nvGrpSpPr>
        <p:grpSpPr>
          <a:xfrm>
            <a:off x="5252717" y="2318363"/>
            <a:ext cx="1822683" cy="375145"/>
            <a:chOff x="5408079" y="531079"/>
            <a:chExt cx="2213626" cy="201492"/>
          </a:xfrm>
        </p:grpSpPr>
        <p:sp>
          <p:nvSpPr>
            <p:cNvPr id="274" name="Google Shape;274;p4"/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4"/>
            <p:cNvSpPr txBox="1"/>
            <p:nvPr/>
          </p:nvSpPr>
          <p:spPr>
            <a:xfrm>
              <a:off x="5408079" y="531079"/>
              <a:ext cx="2213625" cy="2014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200" b="1" i="0" u="none" strike="noStrike" cap="none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Head of Communication and Fundraising </a:t>
              </a:r>
              <a:endParaRPr sz="1200" b="1" i="0" u="none" strike="noStrike" cap="none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276" name="Google Shape;276;p4"/>
          <p:cNvSpPr/>
          <p:nvPr/>
        </p:nvSpPr>
        <p:spPr>
          <a:xfrm>
            <a:off x="5271224" y="926731"/>
            <a:ext cx="1665221" cy="396702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Guglielmo Micucci</a:t>
            </a:r>
            <a:endParaRPr/>
          </a:p>
        </p:txBody>
      </p:sp>
      <p:grpSp>
        <p:nvGrpSpPr>
          <p:cNvPr id="277" name="Google Shape;277;p4"/>
          <p:cNvGrpSpPr/>
          <p:nvPr/>
        </p:nvGrpSpPr>
        <p:grpSpPr>
          <a:xfrm>
            <a:off x="5325957" y="1333736"/>
            <a:ext cx="1540086" cy="258430"/>
            <a:chOff x="5408079" y="531079"/>
            <a:chExt cx="2213626" cy="201492"/>
          </a:xfrm>
        </p:grpSpPr>
        <p:sp>
          <p:nvSpPr>
            <p:cNvPr id="278" name="Google Shape;278;p4"/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4"/>
            <p:cNvSpPr txBox="1"/>
            <p:nvPr/>
          </p:nvSpPr>
          <p:spPr>
            <a:xfrm>
              <a:off x="5408079" y="531079"/>
              <a:ext cx="2213625" cy="2014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Roboto"/>
                <a:buNone/>
              </a:pPr>
              <a:r>
                <a:rPr lang="it-IT" sz="1200" b="1" i="0" u="none" strike="noStrike" cap="none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Executive Director</a:t>
              </a:r>
              <a:endParaRPr/>
            </a:p>
          </p:txBody>
        </p:sp>
      </p:grpSp>
      <p:cxnSp>
        <p:nvCxnSpPr>
          <p:cNvPr id="280" name="Google Shape;280;p4"/>
          <p:cNvCxnSpPr>
            <a:cxnSpLocks/>
          </p:cNvCxnSpPr>
          <p:nvPr/>
        </p:nvCxnSpPr>
        <p:spPr>
          <a:xfrm flipH="1">
            <a:off x="1578429" y="3976099"/>
            <a:ext cx="5585766" cy="6527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1" name="Google Shape;281;p4"/>
          <p:cNvCxnSpPr>
            <a:cxnSpLocks/>
            <a:endCxn id="265" idx="0"/>
          </p:cNvCxnSpPr>
          <p:nvPr/>
        </p:nvCxnSpPr>
        <p:spPr>
          <a:xfrm>
            <a:off x="4055215" y="3981589"/>
            <a:ext cx="0" cy="905783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2" name="Google Shape;282;p4"/>
          <p:cNvCxnSpPr>
            <a:cxnSpLocks/>
          </p:cNvCxnSpPr>
          <p:nvPr/>
        </p:nvCxnSpPr>
        <p:spPr>
          <a:xfrm>
            <a:off x="7400286" y="3998993"/>
            <a:ext cx="0" cy="1808138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</p:cxnSp>
      <p:grpSp>
        <p:nvGrpSpPr>
          <p:cNvPr id="283" name="Google Shape;283;p4"/>
          <p:cNvGrpSpPr/>
          <p:nvPr/>
        </p:nvGrpSpPr>
        <p:grpSpPr>
          <a:xfrm>
            <a:off x="6640736" y="6267245"/>
            <a:ext cx="1446981" cy="397459"/>
            <a:chOff x="5408079" y="531079"/>
            <a:chExt cx="2213626" cy="201492"/>
          </a:xfrm>
        </p:grpSpPr>
        <p:sp>
          <p:nvSpPr>
            <p:cNvPr id="284" name="Google Shape;284;p4"/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4"/>
            <p:cNvSpPr txBox="1"/>
            <p:nvPr/>
          </p:nvSpPr>
          <p:spPr>
            <a:xfrm>
              <a:off x="5408079" y="531079"/>
              <a:ext cx="2213625" cy="2014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200" b="1" i="0" u="none" strike="noStrike" cap="none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PR &amp; Testimonials </a:t>
              </a:r>
              <a:r>
                <a:rPr lang="it-IT" sz="1200" b="1" i="0" u="none" strike="noStrike" cap="none" dirty="0" err="1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Assistent</a:t>
              </a:r>
              <a:r>
                <a:rPr lang="it-IT" sz="1200" b="1" i="0" u="none" strike="noStrike" cap="none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 </a:t>
              </a:r>
              <a:endParaRPr sz="1200" b="1" i="0" u="none" strike="noStrike" cap="none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286" name="Google Shape;286;p4"/>
          <p:cNvSpPr txBox="1"/>
          <p:nvPr/>
        </p:nvSpPr>
        <p:spPr>
          <a:xfrm>
            <a:off x="6511308" y="6267245"/>
            <a:ext cx="1777955" cy="447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475" tIns="7600" rIns="30475" bIns="76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1" i="0" u="none" strike="noStrike" cap="none" dirty="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87" name="Google Shape;287;p4"/>
          <p:cNvSpPr/>
          <p:nvPr/>
        </p:nvSpPr>
        <p:spPr>
          <a:xfrm>
            <a:off x="5500428" y="2937561"/>
            <a:ext cx="1176668" cy="330890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Silvia Trentini</a:t>
            </a:r>
            <a:endParaRPr/>
          </a:p>
        </p:txBody>
      </p:sp>
      <p:grpSp>
        <p:nvGrpSpPr>
          <p:cNvPr id="288" name="Google Shape;288;p4"/>
          <p:cNvGrpSpPr/>
          <p:nvPr/>
        </p:nvGrpSpPr>
        <p:grpSpPr>
          <a:xfrm>
            <a:off x="5028199" y="3260388"/>
            <a:ext cx="2271125" cy="362653"/>
            <a:chOff x="5408079" y="531079"/>
            <a:chExt cx="2213626" cy="201492"/>
          </a:xfrm>
        </p:grpSpPr>
        <p:sp>
          <p:nvSpPr>
            <p:cNvPr id="289" name="Google Shape;289;p4"/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4"/>
            <p:cNvSpPr txBox="1"/>
            <p:nvPr/>
          </p:nvSpPr>
          <p:spPr>
            <a:xfrm>
              <a:off x="5408079" y="531079"/>
              <a:ext cx="2213625" cy="2014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3575" tIns="8375" rIns="33575" bIns="83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200" b="1" i="0" u="none" strike="noStrike" cap="none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Communication &amp; Digital Area Coordinator</a:t>
              </a:r>
              <a:endParaRPr dirty="0"/>
            </a:p>
          </p:txBody>
        </p:sp>
      </p:grpSp>
      <p:sp>
        <p:nvSpPr>
          <p:cNvPr id="296" name="Google Shape;296;p4"/>
          <p:cNvSpPr/>
          <p:nvPr/>
        </p:nvSpPr>
        <p:spPr>
          <a:xfrm>
            <a:off x="9145686" y="3811921"/>
            <a:ext cx="1791403" cy="374144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i="0" u="none" strike="noStrike" cap="none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Viviana Mattacchioni</a:t>
            </a:r>
            <a:endParaRPr dirty="0"/>
          </a:p>
        </p:txBody>
      </p:sp>
      <p:grpSp>
        <p:nvGrpSpPr>
          <p:cNvPr id="297" name="Google Shape;297;p4"/>
          <p:cNvGrpSpPr/>
          <p:nvPr/>
        </p:nvGrpSpPr>
        <p:grpSpPr>
          <a:xfrm>
            <a:off x="8884790" y="4210469"/>
            <a:ext cx="2343108" cy="304626"/>
            <a:chOff x="5408079" y="531079"/>
            <a:chExt cx="2213626" cy="201492"/>
          </a:xfrm>
        </p:grpSpPr>
        <p:sp>
          <p:nvSpPr>
            <p:cNvPr id="298" name="Google Shape;298;p4"/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4"/>
            <p:cNvSpPr txBox="1"/>
            <p:nvPr/>
          </p:nvSpPr>
          <p:spPr>
            <a:xfrm>
              <a:off x="5408079" y="531079"/>
              <a:ext cx="2213624" cy="2014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200" b="1" i="0" u="none" strike="noStrike" cap="none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Communication Hub Unit Leader</a:t>
              </a:r>
              <a:endParaRPr dirty="0"/>
            </a:p>
          </p:txBody>
        </p:sp>
      </p:grpSp>
      <p:sp>
        <p:nvSpPr>
          <p:cNvPr id="300" name="Google Shape;300;p4"/>
          <p:cNvSpPr/>
          <p:nvPr/>
        </p:nvSpPr>
        <p:spPr>
          <a:xfrm>
            <a:off x="9160641" y="4746074"/>
            <a:ext cx="1791403" cy="374144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Francesco Gabriele</a:t>
            </a:r>
            <a:endParaRPr/>
          </a:p>
        </p:txBody>
      </p:sp>
      <p:grpSp>
        <p:nvGrpSpPr>
          <p:cNvPr id="301" name="Google Shape;301;p4"/>
          <p:cNvGrpSpPr/>
          <p:nvPr/>
        </p:nvGrpSpPr>
        <p:grpSpPr>
          <a:xfrm>
            <a:off x="9245696" y="5132732"/>
            <a:ext cx="1621291" cy="374143"/>
            <a:chOff x="5397330" y="531079"/>
            <a:chExt cx="2224375" cy="201492"/>
          </a:xfrm>
        </p:grpSpPr>
        <p:sp>
          <p:nvSpPr>
            <p:cNvPr id="302" name="Google Shape;302;p4"/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4"/>
            <p:cNvSpPr txBox="1"/>
            <p:nvPr/>
          </p:nvSpPr>
          <p:spPr>
            <a:xfrm>
              <a:off x="5397330" y="531079"/>
              <a:ext cx="2213625" cy="2014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200" b="1" i="0" u="none" strike="noStrike" cap="none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Copywriter &amp; Content </a:t>
              </a:r>
              <a:r>
                <a:rPr lang="it-IT" sz="1200" b="1" i="0" u="none" strike="noStrike" cap="none" dirty="0" err="1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Specialist</a:t>
              </a:r>
              <a:endParaRPr sz="1200" b="1" i="0" u="none" strike="noStrike" cap="none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2" name="Google Shape;315;p5">
            <a:extLst>
              <a:ext uri="{FF2B5EF4-FFF2-40B4-BE49-F238E27FC236}">
                <a16:creationId xmlns:a16="http://schemas.microsoft.com/office/drawing/2014/main" id="{7BCF982C-C1CA-35AF-006B-A8BE4D6DF176}"/>
              </a:ext>
            </a:extLst>
          </p:cNvPr>
          <p:cNvSpPr/>
          <p:nvPr/>
        </p:nvSpPr>
        <p:spPr>
          <a:xfrm>
            <a:off x="739306" y="3856949"/>
            <a:ext cx="1846731" cy="363476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i="0" u="none" strike="noStrike" cap="none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Valerio Palumbo</a:t>
            </a:r>
            <a:endParaRPr dirty="0"/>
          </a:p>
        </p:txBody>
      </p:sp>
      <p:grpSp>
        <p:nvGrpSpPr>
          <p:cNvPr id="12" name="Google Shape;321;p5">
            <a:extLst>
              <a:ext uri="{FF2B5EF4-FFF2-40B4-BE49-F238E27FC236}">
                <a16:creationId xmlns:a16="http://schemas.microsoft.com/office/drawing/2014/main" id="{472D0AC3-BB56-38EC-614C-C7AD9CA606B0}"/>
              </a:ext>
            </a:extLst>
          </p:cNvPr>
          <p:cNvGrpSpPr/>
          <p:nvPr/>
        </p:nvGrpSpPr>
        <p:grpSpPr>
          <a:xfrm>
            <a:off x="680492" y="5326502"/>
            <a:ext cx="1788149" cy="349578"/>
            <a:chOff x="5408079" y="531079"/>
            <a:chExt cx="2213626" cy="201492"/>
          </a:xfrm>
        </p:grpSpPr>
        <p:sp>
          <p:nvSpPr>
            <p:cNvPr id="13" name="Google Shape;322;p5">
              <a:extLst>
                <a:ext uri="{FF2B5EF4-FFF2-40B4-BE49-F238E27FC236}">
                  <a16:creationId xmlns:a16="http://schemas.microsoft.com/office/drawing/2014/main" id="{40B998B0-7C54-67EB-04CE-9AB0EA4B809D}"/>
                </a:ext>
              </a:extLst>
            </p:cNvPr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323;p5">
              <a:extLst>
                <a:ext uri="{FF2B5EF4-FFF2-40B4-BE49-F238E27FC236}">
                  <a16:creationId xmlns:a16="http://schemas.microsoft.com/office/drawing/2014/main" id="{B99F6A43-5C3B-B554-71A9-655EB326E3BF}"/>
                </a:ext>
              </a:extLst>
            </p:cNvPr>
            <p:cNvSpPr txBox="1"/>
            <p:nvPr/>
          </p:nvSpPr>
          <p:spPr>
            <a:xfrm>
              <a:off x="5408079" y="531079"/>
              <a:ext cx="2126340" cy="2014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200" b="1" dirty="0">
                  <a:solidFill>
                    <a:schemeClr val="tx1"/>
                  </a:solidFill>
                  <a:latin typeface="Roboto"/>
                  <a:ea typeface="Roboto"/>
                  <a:cs typeface="Roboto"/>
                  <a:sym typeface="Roboto"/>
                </a:rPr>
                <a:t>Social</a:t>
              </a:r>
              <a:r>
                <a:rPr lang="it-IT" sz="1200" b="1" i="0" u="none" strike="noStrike" cap="none" dirty="0">
                  <a:solidFill>
                    <a:schemeClr val="tx1"/>
                  </a:solidFill>
                  <a:latin typeface="Roboto"/>
                  <a:ea typeface="Roboto"/>
                  <a:cs typeface="Roboto"/>
                  <a:sym typeface="Roboto"/>
                </a:rPr>
                <a:t> Media </a:t>
              </a:r>
              <a:r>
                <a:rPr lang="it-IT" sz="1200" b="1" i="0" u="none" strike="noStrike" cap="none" dirty="0" err="1">
                  <a:solidFill>
                    <a:schemeClr val="tx1"/>
                  </a:solidFill>
                  <a:latin typeface="Roboto"/>
                  <a:ea typeface="Roboto"/>
                  <a:cs typeface="Roboto"/>
                  <a:sym typeface="Roboto"/>
                </a:rPr>
                <a:t>Specialist</a:t>
              </a:r>
              <a:endParaRPr sz="1200" b="1" i="0" u="none" strike="noStrike" cap="none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pic>
        <p:nvPicPr>
          <p:cNvPr id="9" name="Immagine 1">
            <a:extLst>
              <a:ext uri="{FF2B5EF4-FFF2-40B4-BE49-F238E27FC236}">
                <a16:creationId xmlns:a16="http://schemas.microsoft.com/office/drawing/2014/main" id="{42FE58A7-562B-7CBB-7F00-99D48C0C1765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54785" cy="11303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10" name="Google Shape;545;p10">
            <a:extLst>
              <a:ext uri="{FF2B5EF4-FFF2-40B4-BE49-F238E27FC236}">
                <a16:creationId xmlns:a16="http://schemas.microsoft.com/office/drawing/2014/main" id="{FD471290-D1C5-EB0D-B28C-D277E2C2D6C0}"/>
              </a:ext>
            </a:extLst>
          </p:cNvPr>
          <p:cNvSpPr/>
          <p:nvPr/>
        </p:nvSpPr>
        <p:spPr>
          <a:xfrm>
            <a:off x="6640736" y="5913600"/>
            <a:ext cx="1400203" cy="323391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Gabriella Guido</a:t>
            </a:r>
            <a:endParaRPr lang="it-IT" sz="1200" dirty="0"/>
          </a:p>
        </p:txBody>
      </p:sp>
      <p:sp>
        <p:nvSpPr>
          <p:cNvPr id="15" name="Google Shape;545;p10">
            <a:extLst>
              <a:ext uri="{FF2B5EF4-FFF2-40B4-BE49-F238E27FC236}">
                <a16:creationId xmlns:a16="http://schemas.microsoft.com/office/drawing/2014/main" id="{DD391DCA-994A-DC36-D53F-660D50DDCD62}"/>
              </a:ext>
            </a:extLst>
          </p:cNvPr>
          <p:cNvSpPr/>
          <p:nvPr/>
        </p:nvSpPr>
        <p:spPr>
          <a:xfrm>
            <a:off x="3332979" y="6004751"/>
            <a:ext cx="1300313" cy="349731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dirty="0"/>
              <a:t>Daria Terenzio</a:t>
            </a:r>
          </a:p>
        </p:txBody>
      </p:sp>
      <p:cxnSp>
        <p:nvCxnSpPr>
          <p:cNvPr id="21" name="Google Shape;281;p4">
            <a:extLst>
              <a:ext uri="{FF2B5EF4-FFF2-40B4-BE49-F238E27FC236}">
                <a16:creationId xmlns:a16="http://schemas.microsoft.com/office/drawing/2014/main" id="{662243BA-DA6E-151B-24A2-05EE815E1724}"/>
              </a:ext>
            </a:extLst>
          </p:cNvPr>
          <p:cNvCxnSpPr>
            <a:cxnSpLocks/>
          </p:cNvCxnSpPr>
          <p:nvPr/>
        </p:nvCxnSpPr>
        <p:spPr>
          <a:xfrm>
            <a:off x="10041387" y="4515095"/>
            <a:ext cx="0" cy="230979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4" name="Google Shape;281;p4">
            <a:extLst>
              <a:ext uri="{FF2B5EF4-FFF2-40B4-BE49-F238E27FC236}">
                <a16:creationId xmlns:a16="http://schemas.microsoft.com/office/drawing/2014/main" id="{DA9F0754-59F2-4B52-D32A-51AAD1192EF5}"/>
              </a:ext>
            </a:extLst>
          </p:cNvPr>
          <p:cNvCxnSpPr>
            <a:cxnSpLocks/>
          </p:cNvCxnSpPr>
          <p:nvPr/>
        </p:nvCxnSpPr>
        <p:spPr>
          <a:xfrm>
            <a:off x="4023384" y="5688182"/>
            <a:ext cx="0" cy="349731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</p:cxnSp>
      <p:grpSp>
        <p:nvGrpSpPr>
          <p:cNvPr id="28" name="Google Shape;321;p5">
            <a:extLst>
              <a:ext uri="{FF2B5EF4-FFF2-40B4-BE49-F238E27FC236}">
                <a16:creationId xmlns:a16="http://schemas.microsoft.com/office/drawing/2014/main" id="{16966C77-67C9-1C75-C637-2C45365CF0BD}"/>
              </a:ext>
            </a:extLst>
          </p:cNvPr>
          <p:cNvGrpSpPr/>
          <p:nvPr/>
        </p:nvGrpSpPr>
        <p:grpSpPr>
          <a:xfrm>
            <a:off x="3129309" y="6380916"/>
            <a:ext cx="1788149" cy="349578"/>
            <a:chOff x="5408079" y="531079"/>
            <a:chExt cx="2213626" cy="201492"/>
          </a:xfrm>
        </p:grpSpPr>
        <p:sp>
          <p:nvSpPr>
            <p:cNvPr id="29" name="Google Shape;322;p5">
              <a:extLst>
                <a:ext uri="{FF2B5EF4-FFF2-40B4-BE49-F238E27FC236}">
                  <a16:creationId xmlns:a16="http://schemas.microsoft.com/office/drawing/2014/main" id="{999C4B00-334F-0F99-0F8B-6E7DB0BCC5C5}"/>
                </a:ext>
              </a:extLst>
            </p:cNvPr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23;p5">
              <a:extLst>
                <a:ext uri="{FF2B5EF4-FFF2-40B4-BE49-F238E27FC236}">
                  <a16:creationId xmlns:a16="http://schemas.microsoft.com/office/drawing/2014/main" id="{B492D111-F414-522B-2348-E74A29C2DFF1}"/>
                </a:ext>
              </a:extLst>
            </p:cNvPr>
            <p:cNvSpPr txBox="1"/>
            <p:nvPr/>
          </p:nvSpPr>
          <p:spPr>
            <a:xfrm>
              <a:off x="5408079" y="531079"/>
              <a:ext cx="2126340" cy="2014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200" b="1" i="0" u="none" strike="noStrike" cap="none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Press </a:t>
              </a:r>
              <a:r>
                <a:rPr lang="it-IT" sz="1200" b="1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Office</a:t>
              </a:r>
              <a:r>
                <a:rPr lang="it-IT" sz="1200" b="1" i="0" u="none" strike="noStrike" cap="none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 Assistan</a:t>
              </a:r>
              <a:r>
                <a:rPr lang="it-IT" sz="1200" b="1" i="0" u="none" strike="noStrike" cap="none" dirty="0">
                  <a:solidFill>
                    <a:schemeClr val="tx1"/>
                  </a:solidFill>
                  <a:latin typeface="Roboto"/>
                  <a:ea typeface="Roboto"/>
                  <a:cs typeface="Roboto"/>
                  <a:sym typeface="Roboto"/>
                </a:rPr>
                <a:t>t</a:t>
              </a:r>
              <a:endParaRPr sz="1200" b="1" i="0" u="none" strike="noStrike" cap="none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5" name="Google Shape;316;p5">
            <a:extLst>
              <a:ext uri="{FF2B5EF4-FFF2-40B4-BE49-F238E27FC236}">
                <a16:creationId xmlns:a16="http://schemas.microsoft.com/office/drawing/2014/main" id="{E1B93CED-0198-46D8-7FE6-9C8B60F6D85B}"/>
              </a:ext>
            </a:extLst>
          </p:cNvPr>
          <p:cNvGrpSpPr/>
          <p:nvPr/>
        </p:nvGrpSpPr>
        <p:grpSpPr>
          <a:xfrm>
            <a:off x="712884" y="4199509"/>
            <a:ext cx="1892240" cy="535605"/>
            <a:chOff x="5408080" y="509228"/>
            <a:chExt cx="2213625" cy="226741"/>
          </a:xfrm>
        </p:grpSpPr>
        <p:sp>
          <p:nvSpPr>
            <p:cNvPr id="6" name="Google Shape;317;p5">
              <a:extLst>
                <a:ext uri="{FF2B5EF4-FFF2-40B4-BE49-F238E27FC236}">
                  <a16:creationId xmlns:a16="http://schemas.microsoft.com/office/drawing/2014/main" id="{448A475A-77FE-F934-F5EE-032084460182}"/>
                </a:ext>
              </a:extLst>
            </p:cNvPr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318;p5">
              <a:extLst>
                <a:ext uri="{FF2B5EF4-FFF2-40B4-BE49-F238E27FC236}">
                  <a16:creationId xmlns:a16="http://schemas.microsoft.com/office/drawing/2014/main" id="{3F773F24-6472-0910-CE5E-1C8EF8B48C46}"/>
                </a:ext>
              </a:extLst>
            </p:cNvPr>
            <p:cNvSpPr txBox="1"/>
            <p:nvPr/>
          </p:nvSpPr>
          <p:spPr>
            <a:xfrm>
              <a:off x="5408080" y="509228"/>
              <a:ext cx="2213623" cy="22674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200" b="1" i="0" u="none" strike="noStrike" cap="none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Digital &amp; Social Unit leader</a:t>
              </a:r>
              <a:endParaRPr sz="1200" b="1" i="0" u="none" strike="noStrike" cap="none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cxnSp>
        <p:nvCxnSpPr>
          <p:cNvPr id="27" name="Google Shape;281;p4">
            <a:extLst>
              <a:ext uri="{FF2B5EF4-FFF2-40B4-BE49-F238E27FC236}">
                <a16:creationId xmlns:a16="http://schemas.microsoft.com/office/drawing/2014/main" id="{3F591331-3240-5393-942D-15E6BBBC37D1}"/>
              </a:ext>
            </a:extLst>
          </p:cNvPr>
          <p:cNvCxnSpPr>
            <a:cxnSpLocks/>
          </p:cNvCxnSpPr>
          <p:nvPr/>
        </p:nvCxnSpPr>
        <p:spPr>
          <a:xfrm>
            <a:off x="1454785" y="4734376"/>
            <a:ext cx="0" cy="505839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1" name="Google Shape;320;p5">
            <a:extLst>
              <a:ext uri="{FF2B5EF4-FFF2-40B4-BE49-F238E27FC236}">
                <a16:creationId xmlns:a16="http://schemas.microsoft.com/office/drawing/2014/main" id="{A32C8111-72BA-25C7-9B8B-02BA41A89872}"/>
              </a:ext>
            </a:extLst>
          </p:cNvPr>
          <p:cNvSpPr/>
          <p:nvPr/>
        </p:nvSpPr>
        <p:spPr>
          <a:xfrm>
            <a:off x="796950" y="4933146"/>
            <a:ext cx="1411649" cy="348999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it-IT" sz="1200" b="1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Dario Zagarella </a:t>
            </a:r>
          </a:p>
        </p:txBody>
      </p:sp>
      <p:sp>
        <p:nvSpPr>
          <p:cNvPr id="3" name="Google Shape;113;p1">
            <a:extLst>
              <a:ext uri="{FF2B5EF4-FFF2-40B4-BE49-F238E27FC236}">
                <a16:creationId xmlns:a16="http://schemas.microsoft.com/office/drawing/2014/main" id="{AD900F25-4914-DECA-67C9-25FD1251BFB3}"/>
              </a:ext>
            </a:extLst>
          </p:cNvPr>
          <p:cNvSpPr/>
          <p:nvPr/>
        </p:nvSpPr>
        <p:spPr>
          <a:xfrm>
            <a:off x="5455249" y="1909396"/>
            <a:ext cx="1267025" cy="393840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Marta Bove</a:t>
            </a:r>
            <a:endParaRPr lang="it-IT" sz="1200" b="1" i="0" u="none" strike="noStrike" cap="none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Google Shape;264;p4">
            <a:extLst>
              <a:ext uri="{FF2B5EF4-FFF2-40B4-BE49-F238E27FC236}">
                <a16:creationId xmlns:a16="http://schemas.microsoft.com/office/drawing/2014/main" id="{ACB7626A-0252-4332-9B15-C3B31FB14AF8}"/>
              </a:ext>
            </a:extLst>
          </p:cNvPr>
          <p:cNvCxnSpPr>
            <a:cxnSpLocks/>
          </p:cNvCxnSpPr>
          <p:nvPr/>
        </p:nvCxnSpPr>
        <p:spPr>
          <a:xfrm flipH="1">
            <a:off x="6096000" y="2933370"/>
            <a:ext cx="14177" cy="1033828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41" name="Google Shape;341;p6"/>
          <p:cNvCxnSpPr/>
          <p:nvPr/>
        </p:nvCxnSpPr>
        <p:spPr>
          <a:xfrm>
            <a:off x="6096000" y="1120962"/>
            <a:ext cx="0" cy="561528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42" name="Google Shape;342;p6"/>
          <p:cNvCxnSpPr/>
          <p:nvPr/>
        </p:nvCxnSpPr>
        <p:spPr>
          <a:xfrm>
            <a:off x="6110177" y="2035168"/>
            <a:ext cx="0" cy="1232439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43" name="Google Shape;343;p6"/>
          <p:cNvSpPr txBox="1">
            <a:spLocks noGrp="1"/>
          </p:cNvSpPr>
          <p:nvPr>
            <p:ph type="title"/>
          </p:nvPr>
        </p:nvSpPr>
        <p:spPr>
          <a:xfrm>
            <a:off x="2371373" y="34775"/>
            <a:ext cx="9144000" cy="457200"/>
          </a:xfrm>
          <a:prstGeom prst="rect">
            <a:avLst/>
          </a:prstGeom>
          <a:noFill/>
          <a:ln>
            <a:noFill/>
          </a:ln>
          <a:effectLst>
            <a:outerShdw blurRad="82550" dist="38100" dir="2520000" algn="tl" rotWithShape="0">
              <a:srgbClr val="BFBFBF">
                <a:alpha val="4274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20016"/>
              </a:buClr>
              <a:buSzPts val="2401"/>
              <a:buFont typeface="Calibri"/>
              <a:buNone/>
            </a:pPr>
            <a:r>
              <a:rPr lang="it-IT" sz="2401" b="1" dirty="0">
                <a:solidFill>
                  <a:srgbClr val="C20016"/>
                </a:solidFill>
                <a:latin typeface="Calibri"/>
                <a:ea typeface="Calibri"/>
                <a:cs typeface="Calibri"/>
                <a:sym typeface="Calibri"/>
              </a:rPr>
              <a:t>             Organigramma – </a:t>
            </a:r>
            <a:r>
              <a:rPr lang="it-IT" sz="2401" b="1" dirty="0" err="1">
                <a:solidFill>
                  <a:srgbClr val="C20016"/>
                </a:solidFill>
                <a:latin typeface="Calibri"/>
                <a:ea typeface="Calibri"/>
                <a:cs typeface="Calibri"/>
                <a:sym typeface="Calibri"/>
              </a:rPr>
              <a:t>Individual</a:t>
            </a:r>
            <a:r>
              <a:rPr lang="it-IT" sz="2401" b="1" dirty="0">
                <a:solidFill>
                  <a:srgbClr val="C20016"/>
                </a:solidFill>
                <a:latin typeface="Calibri"/>
                <a:ea typeface="Calibri"/>
                <a:cs typeface="Calibri"/>
                <a:sym typeface="Calibri"/>
              </a:rPr>
              <a:t> &amp; Middle Donors Area</a:t>
            </a:r>
            <a:endParaRPr dirty="0"/>
          </a:p>
        </p:txBody>
      </p:sp>
      <p:cxnSp>
        <p:nvCxnSpPr>
          <p:cNvPr id="344" name="Google Shape;344;p6"/>
          <p:cNvCxnSpPr/>
          <p:nvPr/>
        </p:nvCxnSpPr>
        <p:spPr>
          <a:xfrm>
            <a:off x="6096000" y="2933370"/>
            <a:ext cx="0" cy="668474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45" name="Google Shape;345;p6"/>
          <p:cNvSpPr/>
          <p:nvPr/>
        </p:nvSpPr>
        <p:spPr>
          <a:xfrm>
            <a:off x="5507666" y="4253783"/>
            <a:ext cx="1320123" cy="413373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dirty="0">
                <a:latin typeface="Roboto" panose="02000000000000000000" pitchFamily="2" charset="0"/>
                <a:ea typeface="Roboto" panose="02000000000000000000" pitchFamily="2" charset="0"/>
                <a:sym typeface="Roboto"/>
              </a:rPr>
              <a:t>Agnese Colonna</a:t>
            </a:r>
          </a:p>
        </p:txBody>
      </p:sp>
      <p:grpSp>
        <p:nvGrpSpPr>
          <p:cNvPr id="346" name="Google Shape;346;p6"/>
          <p:cNvGrpSpPr/>
          <p:nvPr/>
        </p:nvGrpSpPr>
        <p:grpSpPr>
          <a:xfrm>
            <a:off x="5325037" y="4677198"/>
            <a:ext cx="1594919" cy="599946"/>
            <a:chOff x="5408080" y="531079"/>
            <a:chExt cx="2213625" cy="226741"/>
          </a:xfrm>
        </p:grpSpPr>
        <p:sp>
          <p:nvSpPr>
            <p:cNvPr id="347" name="Google Shape;347;p6"/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6"/>
            <p:cNvSpPr txBox="1"/>
            <p:nvPr/>
          </p:nvSpPr>
          <p:spPr>
            <a:xfrm>
              <a:off x="5408081" y="531079"/>
              <a:ext cx="2213624" cy="22674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i="0" u="none" strike="noStrike" cap="none" dirty="0">
                  <a:solidFill>
                    <a:schemeClr val="tx1"/>
                  </a:solidFill>
                  <a:latin typeface="Roboto"/>
                  <a:ea typeface="Roboto"/>
                  <a:cs typeface="Roboto"/>
                  <a:sym typeface="Roboto"/>
                </a:rPr>
                <a:t>Individual &amp; Middle donors development unit leader</a:t>
              </a:r>
              <a:endParaRPr lang="it-IT" sz="1200" b="1" i="0" u="none" strike="noStrike" cap="none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354" name="Google Shape;354;p6"/>
          <p:cNvSpPr/>
          <p:nvPr/>
        </p:nvSpPr>
        <p:spPr>
          <a:xfrm>
            <a:off x="5325038" y="725518"/>
            <a:ext cx="1502752" cy="395444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Guglielmo Micucci</a:t>
            </a:r>
            <a:endParaRPr/>
          </a:p>
        </p:txBody>
      </p:sp>
      <p:grpSp>
        <p:nvGrpSpPr>
          <p:cNvPr id="355" name="Google Shape;355;p6"/>
          <p:cNvGrpSpPr/>
          <p:nvPr/>
        </p:nvGrpSpPr>
        <p:grpSpPr>
          <a:xfrm>
            <a:off x="5185434" y="1101043"/>
            <a:ext cx="1865692" cy="385557"/>
            <a:chOff x="5408079" y="531079"/>
            <a:chExt cx="2213626" cy="201492"/>
          </a:xfrm>
        </p:grpSpPr>
        <p:sp>
          <p:nvSpPr>
            <p:cNvPr id="356" name="Google Shape;356;p6"/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6"/>
            <p:cNvSpPr txBox="1"/>
            <p:nvPr/>
          </p:nvSpPr>
          <p:spPr>
            <a:xfrm>
              <a:off x="5408079" y="531079"/>
              <a:ext cx="2213625" cy="2014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Roboto"/>
                <a:buNone/>
              </a:pPr>
              <a:r>
                <a:rPr lang="it-IT" sz="1200" b="1" i="0" u="none" strike="noStrike" cap="none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Executive Director</a:t>
              </a:r>
              <a:endParaRPr/>
            </a:p>
          </p:txBody>
        </p:sp>
      </p:grpSp>
      <p:grpSp>
        <p:nvGrpSpPr>
          <p:cNvPr id="358" name="Google Shape;358;p6"/>
          <p:cNvGrpSpPr/>
          <p:nvPr/>
        </p:nvGrpSpPr>
        <p:grpSpPr>
          <a:xfrm>
            <a:off x="5246306" y="2067217"/>
            <a:ext cx="1865694" cy="450205"/>
            <a:chOff x="5408079" y="531079"/>
            <a:chExt cx="2213626" cy="201492"/>
          </a:xfrm>
        </p:grpSpPr>
        <p:sp>
          <p:nvSpPr>
            <p:cNvPr id="359" name="Google Shape;359;p6"/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6"/>
            <p:cNvSpPr txBox="1"/>
            <p:nvPr/>
          </p:nvSpPr>
          <p:spPr>
            <a:xfrm>
              <a:off x="5408079" y="531079"/>
              <a:ext cx="2213625" cy="2014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200" b="1" i="0" u="none" strike="noStrike" cap="none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Head of Communication and Fundraising </a:t>
              </a:r>
              <a:endParaRPr sz="1200" b="1" i="0" u="none" strike="noStrike" cap="none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361" name="Google Shape;361;p6"/>
          <p:cNvSpPr/>
          <p:nvPr/>
        </p:nvSpPr>
        <p:spPr>
          <a:xfrm>
            <a:off x="5325037" y="2722726"/>
            <a:ext cx="1453116" cy="367541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i="0" u="none" strike="noStrike" cap="none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Enrica Arcangeli</a:t>
            </a:r>
            <a:endParaRPr dirty="0"/>
          </a:p>
        </p:txBody>
      </p:sp>
      <p:grpSp>
        <p:nvGrpSpPr>
          <p:cNvPr id="362" name="Google Shape;362;p6"/>
          <p:cNvGrpSpPr/>
          <p:nvPr/>
        </p:nvGrpSpPr>
        <p:grpSpPr>
          <a:xfrm>
            <a:off x="4940575" y="3081553"/>
            <a:ext cx="2355411" cy="396698"/>
            <a:chOff x="5408079" y="531079"/>
            <a:chExt cx="2213626" cy="201492"/>
          </a:xfrm>
        </p:grpSpPr>
        <p:sp>
          <p:nvSpPr>
            <p:cNvPr id="363" name="Google Shape;363;p6"/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6"/>
            <p:cNvSpPr txBox="1"/>
            <p:nvPr/>
          </p:nvSpPr>
          <p:spPr>
            <a:xfrm>
              <a:off x="5408079" y="531079"/>
              <a:ext cx="2213625" cy="2014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200" b="1" i="0" u="none" strike="noStrike" cap="none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Individual &amp; Middle Donors Area Coordinator</a:t>
              </a:r>
              <a:endParaRPr dirty="0"/>
            </a:p>
          </p:txBody>
        </p:sp>
      </p:grpSp>
      <p:cxnSp>
        <p:nvCxnSpPr>
          <p:cNvPr id="30" name="Google Shape;280;p4">
            <a:extLst>
              <a:ext uri="{FF2B5EF4-FFF2-40B4-BE49-F238E27FC236}">
                <a16:creationId xmlns:a16="http://schemas.microsoft.com/office/drawing/2014/main" id="{DA5B9EF8-704A-4065-9090-FDC6DD4110D7}"/>
              </a:ext>
            </a:extLst>
          </p:cNvPr>
          <p:cNvCxnSpPr>
            <a:cxnSpLocks/>
          </p:cNvCxnSpPr>
          <p:nvPr/>
        </p:nvCxnSpPr>
        <p:spPr>
          <a:xfrm flipH="1">
            <a:off x="2632046" y="3960671"/>
            <a:ext cx="7049273" cy="6527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2" name="Google Shape;282;p4">
            <a:extLst>
              <a:ext uri="{FF2B5EF4-FFF2-40B4-BE49-F238E27FC236}">
                <a16:creationId xmlns:a16="http://schemas.microsoft.com/office/drawing/2014/main" id="{B5BD41B7-FA6A-469F-AA20-6691958661E3}"/>
              </a:ext>
            </a:extLst>
          </p:cNvPr>
          <p:cNvCxnSpPr/>
          <p:nvPr/>
        </p:nvCxnSpPr>
        <p:spPr>
          <a:xfrm>
            <a:off x="9681319" y="3960671"/>
            <a:ext cx="0" cy="294864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3" name="Google Shape;304;p4">
            <a:extLst>
              <a:ext uri="{FF2B5EF4-FFF2-40B4-BE49-F238E27FC236}">
                <a16:creationId xmlns:a16="http://schemas.microsoft.com/office/drawing/2014/main" id="{AE85B720-DAD0-48E7-BBF0-61F1D484379A}"/>
              </a:ext>
            </a:extLst>
          </p:cNvPr>
          <p:cNvCxnSpPr/>
          <p:nvPr/>
        </p:nvCxnSpPr>
        <p:spPr>
          <a:xfrm>
            <a:off x="6101173" y="3961223"/>
            <a:ext cx="0" cy="294864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grpSp>
        <p:nvGrpSpPr>
          <p:cNvPr id="36" name="Google Shape;379;p7">
            <a:extLst>
              <a:ext uri="{FF2B5EF4-FFF2-40B4-BE49-F238E27FC236}">
                <a16:creationId xmlns:a16="http://schemas.microsoft.com/office/drawing/2014/main" id="{3B08C64D-3466-4028-8AE4-D286C2DE8F3C}"/>
              </a:ext>
            </a:extLst>
          </p:cNvPr>
          <p:cNvGrpSpPr/>
          <p:nvPr/>
        </p:nvGrpSpPr>
        <p:grpSpPr>
          <a:xfrm>
            <a:off x="1820448" y="4736203"/>
            <a:ext cx="1715913" cy="696943"/>
            <a:chOff x="5408079" y="531079"/>
            <a:chExt cx="2213626" cy="201492"/>
          </a:xfrm>
        </p:grpSpPr>
        <p:sp>
          <p:nvSpPr>
            <p:cNvPr id="37" name="Google Shape;380;p7">
              <a:extLst>
                <a:ext uri="{FF2B5EF4-FFF2-40B4-BE49-F238E27FC236}">
                  <a16:creationId xmlns:a16="http://schemas.microsoft.com/office/drawing/2014/main" id="{B02DA2CF-61BD-4E11-A475-F807D556D0BE}"/>
                </a:ext>
              </a:extLst>
            </p:cNvPr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1;p7">
              <a:extLst>
                <a:ext uri="{FF2B5EF4-FFF2-40B4-BE49-F238E27FC236}">
                  <a16:creationId xmlns:a16="http://schemas.microsoft.com/office/drawing/2014/main" id="{894355C1-3817-48BF-A9EC-C90E29B676BB}"/>
                </a:ext>
              </a:extLst>
            </p:cNvPr>
            <p:cNvSpPr txBox="1"/>
            <p:nvPr/>
          </p:nvSpPr>
          <p:spPr>
            <a:xfrm>
              <a:off x="5408079" y="531079"/>
              <a:ext cx="2126340" cy="2014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200" b="1" i="0" u="none" strike="noStrike" cap="none" dirty="0" err="1">
                  <a:solidFill>
                    <a:schemeClr val="tx1"/>
                  </a:solidFill>
                  <a:latin typeface="Roboto"/>
                  <a:ea typeface="Roboto"/>
                  <a:cs typeface="Roboto"/>
                  <a:sym typeface="Roboto"/>
                </a:rPr>
                <a:t>Donor</a:t>
              </a:r>
              <a:r>
                <a:rPr lang="it-IT" sz="1200" b="1" i="0" u="none" strike="noStrike" cap="none" dirty="0">
                  <a:solidFill>
                    <a:schemeClr val="tx1"/>
                  </a:solidFill>
                  <a:latin typeface="Roboto"/>
                  <a:ea typeface="Roboto"/>
                  <a:cs typeface="Roboto"/>
                  <a:sym typeface="Roboto"/>
                </a:rPr>
                <a:t> Loyalty </a:t>
              </a:r>
              <a:r>
                <a:rPr lang="it-IT" sz="1200" b="1" i="0" u="none" strike="noStrike" cap="none" dirty="0" err="1">
                  <a:solidFill>
                    <a:schemeClr val="tx1"/>
                  </a:solidFill>
                  <a:latin typeface="Roboto"/>
                  <a:ea typeface="Roboto"/>
                  <a:cs typeface="Roboto"/>
                  <a:sym typeface="Roboto"/>
                </a:rPr>
                <a:t>unit</a:t>
              </a:r>
              <a:r>
                <a:rPr lang="it-IT" sz="1200" b="1" i="0" u="none" strike="noStrike" cap="none" dirty="0">
                  <a:solidFill>
                    <a:schemeClr val="tx1"/>
                  </a:solidFill>
                  <a:latin typeface="Roboto"/>
                  <a:ea typeface="Roboto"/>
                  <a:cs typeface="Roboto"/>
                  <a:sym typeface="Roboto"/>
                </a:rPr>
                <a:t> leader </a:t>
              </a: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lang="it-IT" sz="1200" dirty="0">
                <a:solidFill>
                  <a:srgbClr val="FF0000"/>
                </a:solidFill>
              </a:endParaRPr>
            </a:p>
          </p:txBody>
        </p:sp>
      </p:grpSp>
      <p:sp>
        <p:nvSpPr>
          <p:cNvPr id="39" name="Google Shape;418;p8">
            <a:extLst>
              <a:ext uri="{FF2B5EF4-FFF2-40B4-BE49-F238E27FC236}">
                <a16:creationId xmlns:a16="http://schemas.microsoft.com/office/drawing/2014/main" id="{A91C3445-DA77-485C-A6E1-8BB7E41E93DE}"/>
              </a:ext>
            </a:extLst>
          </p:cNvPr>
          <p:cNvSpPr/>
          <p:nvPr/>
        </p:nvSpPr>
        <p:spPr>
          <a:xfrm>
            <a:off x="9069292" y="4248619"/>
            <a:ext cx="1268231" cy="457200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dirty="0">
                <a:latin typeface="Roboto" panose="02000000000000000000" pitchFamily="2" charset="0"/>
                <a:ea typeface="Roboto" panose="02000000000000000000" pitchFamily="2" charset="0"/>
              </a:rPr>
              <a:t>Laura Simbari</a:t>
            </a:r>
          </a:p>
        </p:txBody>
      </p:sp>
      <p:grpSp>
        <p:nvGrpSpPr>
          <p:cNvPr id="40" name="Google Shape;434;p8">
            <a:extLst>
              <a:ext uri="{FF2B5EF4-FFF2-40B4-BE49-F238E27FC236}">
                <a16:creationId xmlns:a16="http://schemas.microsoft.com/office/drawing/2014/main" id="{23F7C6D4-AB3E-4AB9-8083-8953E9703A49}"/>
              </a:ext>
            </a:extLst>
          </p:cNvPr>
          <p:cNvGrpSpPr/>
          <p:nvPr/>
        </p:nvGrpSpPr>
        <p:grpSpPr>
          <a:xfrm>
            <a:off x="8708633" y="4709231"/>
            <a:ext cx="2104975" cy="560623"/>
            <a:chOff x="5408079" y="531079"/>
            <a:chExt cx="2213626" cy="201492"/>
          </a:xfrm>
        </p:grpSpPr>
        <p:sp>
          <p:nvSpPr>
            <p:cNvPr id="41" name="Google Shape;435;p8">
              <a:extLst>
                <a:ext uri="{FF2B5EF4-FFF2-40B4-BE49-F238E27FC236}">
                  <a16:creationId xmlns:a16="http://schemas.microsoft.com/office/drawing/2014/main" id="{3C463580-DE1D-4861-81D0-75227C02AAF8}"/>
                </a:ext>
              </a:extLst>
            </p:cNvPr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36;p8">
              <a:extLst>
                <a:ext uri="{FF2B5EF4-FFF2-40B4-BE49-F238E27FC236}">
                  <a16:creationId xmlns:a16="http://schemas.microsoft.com/office/drawing/2014/main" id="{A1AA55CE-48B7-43C2-ADEF-21F1B532536D}"/>
                </a:ext>
              </a:extLst>
            </p:cNvPr>
            <p:cNvSpPr txBox="1"/>
            <p:nvPr/>
          </p:nvSpPr>
          <p:spPr>
            <a:xfrm>
              <a:off x="5408079" y="531079"/>
              <a:ext cx="2213625" cy="2014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200" b="1" i="0" u="none" strike="noStrike" cap="none" dirty="0" err="1">
                  <a:solidFill>
                    <a:schemeClr val="tx1"/>
                  </a:solidFill>
                  <a:latin typeface="Roboto"/>
                  <a:ea typeface="Roboto"/>
                  <a:cs typeface="Roboto"/>
                  <a:sym typeface="Roboto"/>
                </a:rPr>
                <a:t>Donors</a:t>
              </a:r>
              <a:r>
                <a:rPr lang="it-IT" sz="1200" b="1" i="0" u="none" strike="noStrike" cap="none" dirty="0">
                  <a:solidFill>
                    <a:schemeClr val="tx1"/>
                  </a:solidFill>
                  <a:latin typeface="Roboto"/>
                  <a:ea typeface="Roboto"/>
                  <a:cs typeface="Roboto"/>
                  <a:sym typeface="Roboto"/>
                </a:rPr>
                <a:t> </a:t>
              </a:r>
              <a:r>
                <a:rPr lang="it-IT" sz="1200" b="1" i="0" u="none" strike="noStrike" cap="none" dirty="0" err="1">
                  <a:solidFill>
                    <a:schemeClr val="tx1"/>
                  </a:solidFill>
                  <a:latin typeface="Roboto"/>
                  <a:ea typeface="Roboto"/>
                  <a:cs typeface="Roboto"/>
                  <a:sym typeface="Roboto"/>
                </a:rPr>
                <a:t>Acquisition</a:t>
              </a:r>
              <a:r>
                <a:rPr lang="it-IT" sz="1200" b="1" i="0" u="none" strike="noStrike" cap="none" dirty="0">
                  <a:solidFill>
                    <a:schemeClr val="tx1"/>
                  </a:solidFill>
                  <a:latin typeface="Roboto"/>
                  <a:ea typeface="Roboto"/>
                  <a:cs typeface="Roboto"/>
                  <a:sym typeface="Roboto"/>
                </a:rPr>
                <a:t> &amp; Fundraising Innovation Unit Leader</a:t>
              </a:r>
              <a:endParaRPr lang="it-IT" dirty="0">
                <a:solidFill>
                  <a:schemeClr val="tx1"/>
                </a:solidFill>
              </a:endParaRPr>
            </a:p>
          </p:txBody>
        </p:sp>
      </p:grpSp>
      <p:pic>
        <p:nvPicPr>
          <p:cNvPr id="3" name="Immagine 1">
            <a:extLst>
              <a:ext uri="{FF2B5EF4-FFF2-40B4-BE49-F238E27FC236}">
                <a16:creationId xmlns:a16="http://schemas.microsoft.com/office/drawing/2014/main" id="{FB5B975D-019D-3CFD-9B53-88F0EB1F884B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54785" cy="11303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cxnSp>
        <p:nvCxnSpPr>
          <p:cNvPr id="20" name="Google Shape;304;p4">
            <a:extLst>
              <a:ext uri="{FF2B5EF4-FFF2-40B4-BE49-F238E27FC236}">
                <a16:creationId xmlns:a16="http://schemas.microsoft.com/office/drawing/2014/main" id="{DA5EC0B4-1352-2551-2346-10E2EED83569}"/>
              </a:ext>
            </a:extLst>
          </p:cNvPr>
          <p:cNvCxnSpPr/>
          <p:nvPr/>
        </p:nvCxnSpPr>
        <p:spPr>
          <a:xfrm>
            <a:off x="2632046" y="3967198"/>
            <a:ext cx="0" cy="294864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5" name="Google Shape;378;p7">
            <a:extLst>
              <a:ext uri="{FF2B5EF4-FFF2-40B4-BE49-F238E27FC236}">
                <a16:creationId xmlns:a16="http://schemas.microsoft.com/office/drawing/2014/main" id="{96BCC60B-EC13-41B4-84A8-EAC07C3A6CFE}"/>
              </a:ext>
            </a:extLst>
          </p:cNvPr>
          <p:cNvSpPr/>
          <p:nvPr/>
        </p:nvSpPr>
        <p:spPr>
          <a:xfrm>
            <a:off x="2042612" y="4292446"/>
            <a:ext cx="1268231" cy="413373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it-IT" sz="1200" b="1" dirty="0">
                <a:latin typeface="Roboto" panose="02000000000000000000" pitchFamily="2" charset="0"/>
                <a:ea typeface="Roboto" panose="02000000000000000000" pitchFamily="2" charset="0"/>
                <a:sym typeface="Roboto"/>
              </a:rPr>
              <a:t>Irene Carfì</a:t>
            </a:r>
          </a:p>
        </p:txBody>
      </p:sp>
      <p:sp>
        <p:nvSpPr>
          <p:cNvPr id="2" name="Google Shape;350;p6">
            <a:extLst>
              <a:ext uri="{FF2B5EF4-FFF2-40B4-BE49-F238E27FC236}">
                <a16:creationId xmlns:a16="http://schemas.microsoft.com/office/drawing/2014/main" id="{D7A07C2D-46A5-A51C-FEC7-693B81194E90}"/>
              </a:ext>
            </a:extLst>
          </p:cNvPr>
          <p:cNvSpPr/>
          <p:nvPr/>
        </p:nvSpPr>
        <p:spPr>
          <a:xfrm>
            <a:off x="5348169" y="5848321"/>
            <a:ext cx="1571788" cy="443835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i="0" u="none" strike="noStrike" cap="none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Nicol Orlandi</a:t>
            </a:r>
          </a:p>
        </p:txBody>
      </p:sp>
      <p:grpSp>
        <p:nvGrpSpPr>
          <p:cNvPr id="4" name="Google Shape;351;p6">
            <a:extLst>
              <a:ext uri="{FF2B5EF4-FFF2-40B4-BE49-F238E27FC236}">
                <a16:creationId xmlns:a16="http://schemas.microsoft.com/office/drawing/2014/main" id="{0681A8BF-E6E0-8C42-356A-0D46AE8781C7}"/>
              </a:ext>
            </a:extLst>
          </p:cNvPr>
          <p:cNvGrpSpPr/>
          <p:nvPr/>
        </p:nvGrpSpPr>
        <p:grpSpPr>
          <a:xfrm>
            <a:off x="4886432" y="6372863"/>
            <a:ext cx="2447489" cy="443835"/>
            <a:chOff x="5408079" y="531079"/>
            <a:chExt cx="2213626" cy="201492"/>
          </a:xfrm>
        </p:grpSpPr>
        <p:sp>
          <p:nvSpPr>
            <p:cNvPr id="5" name="Google Shape;352;p6">
              <a:extLst>
                <a:ext uri="{FF2B5EF4-FFF2-40B4-BE49-F238E27FC236}">
                  <a16:creationId xmlns:a16="http://schemas.microsoft.com/office/drawing/2014/main" id="{D48E28AA-1AFB-0774-03BD-42D6DCBE2007}"/>
                </a:ext>
              </a:extLst>
            </p:cNvPr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353;p6">
              <a:extLst>
                <a:ext uri="{FF2B5EF4-FFF2-40B4-BE49-F238E27FC236}">
                  <a16:creationId xmlns:a16="http://schemas.microsoft.com/office/drawing/2014/main" id="{CCAB7B39-D8EC-C5FE-4796-7DB1E938FA99}"/>
                </a:ext>
              </a:extLst>
            </p:cNvPr>
            <p:cNvSpPr txBox="1"/>
            <p:nvPr/>
          </p:nvSpPr>
          <p:spPr>
            <a:xfrm>
              <a:off x="5408079" y="531079"/>
              <a:ext cx="2126340" cy="2014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200" b="1" dirty="0" err="1">
                  <a:solidFill>
                    <a:schemeClr val="tx1"/>
                  </a:solidFill>
                  <a:latin typeface="Roboto"/>
                  <a:ea typeface="Roboto"/>
                </a:rPr>
                <a:t>Donors</a:t>
              </a:r>
              <a:r>
                <a:rPr lang="it-IT" sz="1200" b="1" dirty="0">
                  <a:solidFill>
                    <a:schemeClr val="tx1"/>
                  </a:solidFill>
                  <a:latin typeface="Roboto"/>
                  <a:ea typeface="Roboto"/>
                </a:rPr>
                <a:t> loyalty &amp; </a:t>
              </a:r>
              <a:r>
                <a:rPr lang="it-IT" sz="1200" b="1" dirty="0" err="1">
                  <a:solidFill>
                    <a:schemeClr val="tx1"/>
                  </a:solidFill>
                  <a:latin typeface="Roboto"/>
                  <a:ea typeface="Roboto"/>
                </a:rPr>
                <a:t>development</a:t>
              </a:r>
              <a:r>
                <a:rPr lang="it-IT" sz="1200" b="1" dirty="0">
                  <a:solidFill>
                    <a:schemeClr val="tx1"/>
                  </a:solidFill>
                  <a:latin typeface="Roboto"/>
                  <a:ea typeface="Roboto"/>
                </a:rPr>
                <a:t> Assistant </a:t>
              </a:r>
            </a:p>
          </p:txBody>
        </p:sp>
      </p:grpSp>
      <p:cxnSp>
        <p:nvCxnSpPr>
          <p:cNvPr id="7" name="Google Shape;304;p4">
            <a:extLst>
              <a:ext uri="{FF2B5EF4-FFF2-40B4-BE49-F238E27FC236}">
                <a16:creationId xmlns:a16="http://schemas.microsoft.com/office/drawing/2014/main" id="{7E8BDEF5-B460-438D-FBDB-39E8D6230BE9}"/>
              </a:ext>
            </a:extLst>
          </p:cNvPr>
          <p:cNvCxnSpPr>
            <a:cxnSpLocks/>
          </p:cNvCxnSpPr>
          <p:nvPr/>
        </p:nvCxnSpPr>
        <p:spPr>
          <a:xfrm>
            <a:off x="6145116" y="5210336"/>
            <a:ext cx="11566" cy="571177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9" name="Google Shape;113;p1">
            <a:extLst>
              <a:ext uri="{FF2B5EF4-FFF2-40B4-BE49-F238E27FC236}">
                <a16:creationId xmlns:a16="http://schemas.microsoft.com/office/drawing/2014/main" id="{972B4F1E-3C88-2660-02FB-5DFC65F528ED}"/>
              </a:ext>
            </a:extLst>
          </p:cNvPr>
          <p:cNvSpPr/>
          <p:nvPr/>
        </p:nvSpPr>
        <p:spPr>
          <a:xfrm>
            <a:off x="5560764" y="1642962"/>
            <a:ext cx="1267025" cy="393840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Marta Bove</a:t>
            </a:r>
            <a:endParaRPr lang="it-IT" sz="1200" b="1" i="0" u="none" strike="noStrike" cap="none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0" name="Google Shape;370;p7"/>
          <p:cNvCxnSpPr/>
          <p:nvPr/>
        </p:nvCxnSpPr>
        <p:spPr>
          <a:xfrm>
            <a:off x="6081526" y="4752971"/>
            <a:ext cx="14474" cy="748289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71" name="Google Shape;371;p7"/>
          <p:cNvCxnSpPr/>
          <p:nvPr/>
        </p:nvCxnSpPr>
        <p:spPr>
          <a:xfrm>
            <a:off x="6081524" y="4261258"/>
            <a:ext cx="0" cy="466859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74" name="Google Shape;374;p7"/>
          <p:cNvCxnSpPr>
            <a:cxnSpLocks/>
          </p:cNvCxnSpPr>
          <p:nvPr/>
        </p:nvCxnSpPr>
        <p:spPr>
          <a:xfrm flipH="1">
            <a:off x="6110177" y="1793874"/>
            <a:ext cx="6803" cy="75794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75" name="Google Shape;375;p7"/>
          <p:cNvSpPr/>
          <p:nvPr/>
        </p:nvSpPr>
        <p:spPr>
          <a:xfrm>
            <a:off x="5403288" y="2565829"/>
            <a:ext cx="1453116" cy="367541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Enrica Arcangeli</a:t>
            </a:r>
            <a:endParaRPr/>
          </a:p>
        </p:txBody>
      </p:sp>
      <p:sp>
        <p:nvSpPr>
          <p:cNvPr id="376" name="Google Shape;376;p7"/>
          <p:cNvSpPr txBox="1">
            <a:spLocks noGrp="1"/>
          </p:cNvSpPr>
          <p:nvPr>
            <p:ph type="title"/>
          </p:nvPr>
        </p:nvSpPr>
        <p:spPr>
          <a:xfrm>
            <a:off x="3352042" y="57763"/>
            <a:ext cx="5529876" cy="457200"/>
          </a:xfrm>
          <a:prstGeom prst="rect">
            <a:avLst/>
          </a:prstGeom>
          <a:noFill/>
          <a:ln>
            <a:noFill/>
          </a:ln>
          <a:effectLst>
            <a:outerShdw blurRad="82550" dist="38100" dir="2520000" algn="tl" rotWithShape="0">
              <a:srgbClr val="BFBFBF">
                <a:alpha val="4274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20016"/>
              </a:buClr>
              <a:buSzPts val="2401"/>
              <a:buFont typeface="Calibri"/>
              <a:buNone/>
            </a:pPr>
            <a:r>
              <a:rPr lang="it-IT" sz="2401" b="1" dirty="0">
                <a:solidFill>
                  <a:srgbClr val="C20016"/>
                </a:solidFill>
                <a:latin typeface="Calibri"/>
                <a:ea typeface="Calibri"/>
                <a:cs typeface="Calibri"/>
                <a:sym typeface="Calibri"/>
              </a:rPr>
              <a:t>     Organigramma – </a:t>
            </a:r>
            <a:r>
              <a:rPr lang="it-IT" sz="2401" b="1" dirty="0" err="1">
                <a:solidFill>
                  <a:srgbClr val="C20016"/>
                </a:solidFill>
                <a:latin typeface="Calibri"/>
                <a:ea typeface="Calibri"/>
                <a:cs typeface="Calibri"/>
                <a:sym typeface="Calibri"/>
              </a:rPr>
              <a:t>Donor</a:t>
            </a:r>
            <a:r>
              <a:rPr lang="it-IT" sz="2401" b="1" dirty="0">
                <a:solidFill>
                  <a:srgbClr val="C20016"/>
                </a:solidFill>
                <a:latin typeface="Calibri"/>
                <a:ea typeface="Calibri"/>
                <a:cs typeface="Calibri"/>
                <a:sym typeface="Calibri"/>
              </a:rPr>
              <a:t> Loyalty </a:t>
            </a:r>
            <a:r>
              <a:rPr lang="it-IT" sz="2401" b="1" dirty="0" err="1">
                <a:solidFill>
                  <a:srgbClr val="C20016"/>
                </a:solidFill>
                <a:latin typeface="Calibri"/>
                <a:ea typeface="Calibri"/>
                <a:cs typeface="Calibri"/>
                <a:sym typeface="Calibri"/>
              </a:rPr>
              <a:t>unit</a:t>
            </a:r>
            <a:r>
              <a:rPr lang="it-IT" sz="2401" b="1" dirty="0">
                <a:solidFill>
                  <a:srgbClr val="C20016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</p:txBody>
      </p:sp>
      <p:cxnSp>
        <p:nvCxnSpPr>
          <p:cNvPr id="377" name="Google Shape;377;p7"/>
          <p:cNvCxnSpPr/>
          <p:nvPr/>
        </p:nvCxnSpPr>
        <p:spPr>
          <a:xfrm>
            <a:off x="6140521" y="2933370"/>
            <a:ext cx="0" cy="668474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grpSp>
        <p:nvGrpSpPr>
          <p:cNvPr id="379" name="Google Shape;379;p7"/>
          <p:cNvGrpSpPr/>
          <p:nvPr/>
        </p:nvGrpSpPr>
        <p:grpSpPr>
          <a:xfrm>
            <a:off x="5342895" y="4005859"/>
            <a:ext cx="1573899" cy="708684"/>
            <a:chOff x="5408079" y="531079"/>
            <a:chExt cx="2213626" cy="201492"/>
          </a:xfrm>
        </p:grpSpPr>
        <p:sp>
          <p:nvSpPr>
            <p:cNvPr id="380" name="Google Shape;380;p7"/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7"/>
            <p:cNvSpPr txBox="1"/>
            <p:nvPr/>
          </p:nvSpPr>
          <p:spPr>
            <a:xfrm>
              <a:off x="5408079" y="531079"/>
              <a:ext cx="2126340" cy="2014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200" b="1" i="0" u="none" strike="noStrike" cap="none" dirty="0" err="1">
                  <a:solidFill>
                    <a:schemeClr val="tx1"/>
                  </a:solidFill>
                  <a:latin typeface="Roboto"/>
                  <a:ea typeface="Roboto"/>
                  <a:cs typeface="Roboto"/>
                  <a:sym typeface="Roboto"/>
                </a:rPr>
                <a:t>Donor</a:t>
              </a:r>
              <a:r>
                <a:rPr lang="it-IT" sz="1200" b="1" i="0" u="none" strike="noStrike" cap="none" dirty="0">
                  <a:solidFill>
                    <a:schemeClr val="tx1"/>
                  </a:solidFill>
                  <a:latin typeface="Roboto"/>
                  <a:ea typeface="Roboto"/>
                  <a:cs typeface="Roboto"/>
                  <a:sym typeface="Roboto"/>
                </a:rPr>
                <a:t> Loyalty </a:t>
              </a:r>
              <a:r>
                <a:rPr lang="it-IT" sz="1200" b="1" i="0" u="none" strike="noStrike" cap="none" dirty="0" err="1">
                  <a:solidFill>
                    <a:schemeClr val="tx1"/>
                  </a:solidFill>
                  <a:latin typeface="Roboto"/>
                  <a:ea typeface="Roboto"/>
                  <a:cs typeface="Roboto"/>
                  <a:sym typeface="Roboto"/>
                </a:rPr>
                <a:t>unit</a:t>
              </a:r>
              <a:r>
                <a:rPr lang="it-IT" sz="1200" b="1" i="0" u="none" strike="noStrike" cap="none" dirty="0">
                  <a:solidFill>
                    <a:schemeClr val="tx1"/>
                  </a:solidFill>
                  <a:latin typeface="Roboto"/>
                  <a:ea typeface="Roboto"/>
                  <a:cs typeface="Roboto"/>
                  <a:sym typeface="Roboto"/>
                </a:rPr>
                <a:t> leader </a:t>
              </a: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lang="it-IT" dirty="0">
                <a:solidFill>
                  <a:srgbClr val="FF0000"/>
                </a:solidFill>
              </a:endParaRPr>
            </a:p>
          </p:txBody>
        </p:sp>
      </p:grpSp>
      <p:sp>
        <p:nvSpPr>
          <p:cNvPr id="386" name="Google Shape;386;p7"/>
          <p:cNvSpPr/>
          <p:nvPr/>
        </p:nvSpPr>
        <p:spPr>
          <a:xfrm>
            <a:off x="2517811" y="5350198"/>
            <a:ext cx="1365045" cy="428460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Pamela Vercelli</a:t>
            </a:r>
            <a:endParaRPr/>
          </a:p>
        </p:txBody>
      </p:sp>
      <p:grpSp>
        <p:nvGrpSpPr>
          <p:cNvPr id="387" name="Google Shape;387;p7"/>
          <p:cNvGrpSpPr/>
          <p:nvPr/>
        </p:nvGrpSpPr>
        <p:grpSpPr>
          <a:xfrm>
            <a:off x="2633186" y="5771309"/>
            <a:ext cx="1134293" cy="364507"/>
            <a:chOff x="5408079" y="531079"/>
            <a:chExt cx="2213626" cy="201492"/>
          </a:xfrm>
        </p:grpSpPr>
        <p:sp>
          <p:nvSpPr>
            <p:cNvPr id="388" name="Google Shape;388;p7"/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7"/>
            <p:cNvSpPr txBox="1"/>
            <p:nvPr/>
          </p:nvSpPr>
          <p:spPr>
            <a:xfrm>
              <a:off x="5408079" y="531079"/>
              <a:ext cx="2126340" cy="2014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200" b="1" i="0" u="none" strike="noStrike" cap="none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SAD Specialist</a:t>
              </a:r>
              <a:endParaRPr sz="1200" b="1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390" name="Google Shape;390;p7"/>
          <p:cNvSpPr/>
          <p:nvPr/>
        </p:nvSpPr>
        <p:spPr>
          <a:xfrm>
            <a:off x="5447323" y="5358033"/>
            <a:ext cx="1365045" cy="428460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Cristina Berzolla</a:t>
            </a:r>
            <a:endParaRPr/>
          </a:p>
        </p:txBody>
      </p:sp>
      <p:grpSp>
        <p:nvGrpSpPr>
          <p:cNvPr id="391" name="Google Shape;391;p7"/>
          <p:cNvGrpSpPr/>
          <p:nvPr/>
        </p:nvGrpSpPr>
        <p:grpSpPr>
          <a:xfrm>
            <a:off x="5549833" y="5810676"/>
            <a:ext cx="1134293" cy="364507"/>
            <a:chOff x="5408079" y="531079"/>
            <a:chExt cx="2213626" cy="201492"/>
          </a:xfrm>
        </p:grpSpPr>
        <p:sp>
          <p:nvSpPr>
            <p:cNvPr id="392" name="Google Shape;392;p7"/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7"/>
            <p:cNvSpPr txBox="1"/>
            <p:nvPr/>
          </p:nvSpPr>
          <p:spPr>
            <a:xfrm>
              <a:off x="5408079" y="531079"/>
              <a:ext cx="2126340" cy="2014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200" b="1" i="0" u="none" strike="noStrike" cap="none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SAD Specialist</a:t>
              </a:r>
              <a:endParaRPr sz="1200" b="1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394" name="Google Shape;394;p7"/>
          <p:cNvSpPr/>
          <p:nvPr/>
        </p:nvSpPr>
        <p:spPr>
          <a:xfrm>
            <a:off x="8291264" y="5310771"/>
            <a:ext cx="1365045" cy="428460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Daniela Antonini</a:t>
            </a:r>
            <a:endParaRPr/>
          </a:p>
        </p:txBody>
      </p:sp>
      <p:grpSp>
        <p:nvGrpSpPr>
          <p:cNvPr id="395" name="Google Shape;395;p7"/>
          <p:cNvGrpSpPr/>
          <p:nvPr/>
        </p:nvGrpSpPr>
        <p:grpSpPr>
          <a:xfrm>
            <a:off x="8424523" y="5778658"/>
            <a:ext cx="1134293" cy="364507"/>
            <a:chOff x="5408079" y="531079"/>
            <a:chExt cx="2213626" cy="201492"/>
          </a:xfrm>
        </p:grpSpPr>
        <p:sp>
          <p:nvSpPr>
            <p:cNvPr id="396" name="Google Shape;396;p7"/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7"/>
            <p:cNvSpPr txBox="1"/>
            <p:nvPr/>
          </p:nvSpPr>
          <p:spPr>
            <a:xfrm>
              <a:off x="5408079" y="531079"/>
              <a:ext cx="2126340" cy="2014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200" b="1" i="0" u="none" strike="noStrike" cap="none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SAD Specialist</a:t>
              </a:r>
              <a:endParaRPr sz="1200" b="1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cxnSp>
        <p:nvCxnSpPr>
          <p:cNvPr id="398" name="Google Shape;398;p7"/>
          <p:cNvCxnSpPr/>
          <p:nvPr/>
        </p:nvCxnSpPr>
        <p:spPr>
          <a:xfrm flipH="1">
            <a:off x="3200335" y="4751260"/>
            <a:ext cx="5791332" cy="10754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99" name="Google Shape;399;p7"/>
          <p:cNvCxnSpPr/>
          <p:nvPr/>
        </p:nvCxnSpPr>
        <p:spPr>
          <a:xfrm flipH="1">
            <a:off x="3200334" y="4751260"/>
            <a:ext cx="1" cy="610531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grpSp>
        <p:nvGrpSpPr>
          <p:cNvPr id="400" name="Google Shape;400;p7"/>
          <p:cNvGrpSpPr/>
          <p:nvPr/>
        </p:nvGrpSpPr>
        <p:grpSpPr>
          <a:xfrm>
            <a:off x="5199144" y="1610104"/>
            <a:ext cx="1882752" cy="367541"/>
            <a:chOff x="5408079" y="531079"/>
            <a:chExt cx="2213626" cy="201492"/>
          </a:xfrm>
        </p:grpSpPr>
        <p:sp>
          <p:nvSpPr>
            <p:cNvPr id="401" name="Google Shape;401;p7"/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7"/>
            <p:cNvSpPr txBox="1"/>
            <p:nvPr/>
          </p:nvSpPr>
          <p:spPr>
            <a:xfrm>
              <a:off x="5408079" y="531079"/>
              <a:ext cx="2213625" cy="2014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200" b="1" i="0" u="none" strike="noStrike" cap="none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Head of Communication and Fundraising </a:t>
              </a:r>
              <a:endParaRPr sz="1200" b="1" i="0" u="none" strike="noStrike" cap="none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403" name="Google Shape;403;p7"/>
          <p:cNvGrpSpPr/>
          <p:nvPr/>
        </p:nvGrpSpPr>
        <p:grpSpPr>
          <a:xfrm>
            <a:off x="5246827" y="2923313"/>
            <a:ext cx="1944195" cy="519798"/>
            <a:chOff x="5408079" y="531079"/>
            <a:chExt cx="2213626" cy="201492"/>
          </a:xfrm>
        </p:grpSpPr>
        <p:sp>
          <p:nvSpPr>
            <p:cNvPr id="404" name="Google Shape;404;p7"/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7"/>
            <p:cNvSpPr txBox="1"/>
            <p:nvPr/>
          </p:nvSpPr>
          <p:spPr>
            <a:xfrm>
              <a:off x="5408079" y="531079"/>
              <a:ext cx="2213625" cy="2014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200" b="1" i="0" u="none" strike="noStrike" cap="none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Individual &amp; Middle Donors Area Coordinator</a:t>
              </a:r>
              <a:endParaRPr dirty="0"/>
            </a:p>
          </p:txBody>
        </p:sp>
      </p:grpSp>
      <p:pic>
        <p:nvPicPr>
          <p:cNvPr id="3" name="Immagine 1">
            <a:extLst>
              <a:ext uri="{FF2B5EF4-FFF2-40B4-BE49-F238E27FC236}">
                <a16:creationId xmlns:a16="http://schemas.microsoft.com/office/drawing/2014/main" id="{3B711844-0CD8-82D3-62AB-CD41EE26DFC3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54785" cy="11303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4" name="Google Shape;378;p7">
            <a:extLst>
              <a:ext uri="{FF2B5EF4-FFF2-40B4-BE49-F238E27FC236}">
                <a16:creationId xmlns:a16="http://schemas.microsoft.com/office/drawing/2014/main" id="{21B25A4A-2D53-C550-ABFE-B67F8171AE7A}"/>
              </a:ext>
            </a:extLst>
          </p:cNvPr>
          <p:cNvSpPr/>
          <p:nvPr/>
        </p:nvSpPr>
        <p:spPr>
          <a:xfrm>
            <a:off x="5485442" y="3609726"/>
            <a:ext cx="1268231" cy="413373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it-IT" sz="1200" b="1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Irene Carfì</a:t>
            </a:r>
            <a:endParaRPr sz="1200" b="1" dirty="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2" name="Google Shape;399;p7">
            <a:extLst>
              <a:ext uri="{FF2B5EF4-FFF2-40B4-BE49-F238E27FC236}">
                <a16:creationId xmlns:a16="http://schemas.microsoft.com/office/drawing/2014/main" id="{B82CB471-169E-CA4F-D759-9AFEB618B444}"/>
              </a:ext>
            </a:extLst>
          </p:cNvPr>
          <p:cNvCxnSpPr/>
          <p:nvPr/>
        </p:nvCxnSpPr>
        <p:spPr>
          <a:xfrm flipH="1">
            <a:off x="8992521" y="4728117"/>
            <a:ext cx="1" cy="610531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5" name="Google Shape;113;p1">
            <a:extLst>
              <a:ext uri="{FF2B5EF4-FFF2-40B4-BE49-F238E27FC236}">
                <a16:creationId xmlns:a16="http://schemas.microsoft.com/office/drawing/2014/main" id="{66408D7A-B847-7705-513B-88163C2406D5}"/>
              </a:ext>
            </a:extLst>
          </p:cNvPr>
          <p:cNvSpPr/>
          <p:nvPr/>
        </p:nvSpPr>
        <p:spPr>
          <a:xfrm>
            <a:off x="5507006" y="1160249"/>
            <a:ext cx="1267025" cy="393840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Marta Bove</a:t>
            </a:r>
            <a:endParaRPr lang="it-IT" sz="1200" b="1" i="0" u="none" strike="noStrike" cap="none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0" name="Google Shape;410;p8"/>
          <p:cNvCxnSpPr/>
          <p:nvPr/>
        </p:nvCxnSpPr>
        <p:spPr>
          <a:xfrm flipH="1">
            <a:off x="6081524" y="4752971"/>
            <a:ext cx="1" cy="85863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11" name="Google Shape;411;p8"/>
          <p:cNvCxnSpPr/>
          <p:nvPr/>
        </p:nvCxnSpPr>
        <p:spPr>
          <a:xfrm>
            <a:off x="8972736" y="4762013"/>
            <a:ext cx="18931" cy="1058924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14" name="Google Shape;414;p8"/>
          <p:cNvCxnSpPr>
            <a:cxnSpLocks/>
          </p:cNvCxnSpPr>
          <p:nvPr/>
        </p:nvCxnSpPr>
        <p:spPr>
          <a:xfrm flipH="1">
            <a:off x="6043242" y="1497576"/>
            <a:ext cx="13504" cy="619746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15" name="Google Shape;415;p8"/>
          <p:cNvSpPr/>
          <p:nvPr/>
        </p:nvSpPr>
        <p:spPr>
          <a:xfrm>
            <a:off x="5200347" y="2094269"/>
            <a:ext cx="1864051" cy="341773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Enrica Arcangeli</a:t>
            </a:r>
            <a:endParaRPr/>
          </a:p>
        </p:txBody>
      </p:sp>
      <p:sp>
        <p:nvSpPr>
          <p:cNvPr id="416" name="Google Shape;416;p8"/>
          <p:cNvSpPr txBox="1">
            <a:spLocks noGrp="1"/>
          </p:cNvSpPr>
          <p:nvPr>
            <p:ph type="title"/>
          </p:nvPr>
        </p:nvSpPr>
        <p:spPr>
          <a:xfrm>
            <a:off x="1559743" y="114620"/>
            <a:ext cx="9408853" cy="457200"/>
          </a:xfrm>
          <a:prstGeom prst="rect">
            <a:avLst/>
          </a:prstGeom>
          <a:noFill/>
          <a:ln>
            <a:noFill/>
          </a:ln>
          <a:effectLst>
            <a:outerShdw blurRad="82550" dist="38100" dir="2520000" algn="tl" rotWithShape="0">
              <a:srgbClr val="BFBFBF">
                <a:alpha val="4274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20016"/>
              </a:buClr>
              <a:buSzPts val="2401"/>
              <a:buFont typeface="Calibri"/>
              <a:buNone/>
            </a:pPr>
            <a:r>
              <a:rPr lang="it-IT" sz="2401" b="1" dirty="0">
                <a:solidFill>
                  <a:srgbClr val="C20016"/>
                </a:solidFill>
                <a:latin typeface="Calibri"/>
                <a:ea typeface="Calibri"/>
                <a:cs typeface="Calibri"/>
                <a:sym typeface="Calibri"/>
              </a:rPr>
              <a:t>        Organigramma – </a:t>
            </a:r>
            <a:r>
              <a:rPr lang="it-IT" sz="2401" b="1" dirty="0" err="1">
                <a:solidFill>
                  <a:srgbClr val="C20016"/>
                </a:solidFill>
                <a:latin typeface="Calibri"/>
                <a:ea typeface="Calibri"/>
                <a:cs typeface="Calibri"/>
                <a:sym typeface="Calibri"/>
              </a:rPr>
              <a:t>Donors</a:t>
            </a:r>
            <a:r>
              <a:rPr lang="it-IT" sz="2401" b="1" dirty="0">
                <a:solidFill>
                  <a:srgbClr val="C20016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2401" b="1" dirty="0" err="1">
                <a:solidFill>
                  <a:srgbClr val="C20016"/>
                </a:solidFill>
                <a:latin typeface="Calibri"/>
                <a:ea typeface="Calibri"/>
                <a:cs typeface="Calibri"/>
                <a:sym typeface="Calibri"/>
              </a:rPr>
              <a:t>Acquisition</a:t>
            </a:r>
            <a:r>
              <a:rPr lang="it-IT" sz="2401" b="1" dirty="0">
                <a:solidFill>
                  <a:srgbClr val="C20016"/>
                </a:solidFill>
                <a:latin typeface="Calibri"/>
                <a:ea typeface="Calibri"/>
                <a:cs typeface="Calibri"/>
                <a:sym typeface="Calibri"/>
              </a:rPr>
              <a:t> &amp; Fundraising Innovation Unit</a:t>
            </a:r>
            <a:endParaRPr lang="it-IT" dirty="0"/>
          </a:p>
        </p:txBody>
      </p:sp>
      <p:sp>
        <p:nvSpPr>
          <p:cNvPr id="418" name="Google Shape;418;p8"/>
          <p:cNvSpPr/>
          <p:nvPr/>
        </p:nvSpPr>
        <p:spPr>
          <a:xfrm>
            <a:off x="5186379" y="3464843"/>
            <a:ext cx="1790289" cy="373938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dirty="0">
                <a:solidFill>
                  <a:schemeClr val="dk1"/>
                </a:solidFill>
                <a:latin typeface="Roboto"/>
                <a:ea typeface="Roboto"/>
                <a:sym typeface="Roboto"/>
              </a:rPr>
              <a:t>Laura Simbari</a:t>
            </a:r>
            <a:endParaRPr dirty="0"/>
          </a:p>
        </p:txBody>
      </p:sp>
      <p:sp>
        <p:nvSpPr>
          <p:cNvPr id="419" name="Google Shape;419;p8"/>
          <p:cNvSpPr/>
          <p:nvPr/>
        </p:nvSpPr>
        <p:spPr>
          <a:xfrm>
            <a:off x="2394799" y="5118648"/>
            <a:ext cx="1611070" cy="374144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i="0" u="none" strike="noStrike" cap="none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Giulia Paccagnella</a:t>
            </a:r>
            <a:endParaRPr dirty="0"/>
          </a:p>
        </p:txBody>
      </p:sp>
      <p:grpSp>
        <p:nvGrpSpPr>
          <p:cNvPr id="420" name="Google Shape;420;p8"/>
          <p:cNvGrpSpPr/>
          <p:nvPr/>
        </p:nvGrpSpPr>
        <p:grpSpPr>
          <a:xfrm>
            <a:off x="2454266" y="5492792"/>
            <a:ext cx="1472093" cy="557739"/>
            <a:chOff x="5408079" y="531079"/>
            <a:chExt cx="2213626" cy="201492"/>
          </a:xfrm>
        </p:grpSpPr>
        <p:sp>
          <p:nvSpPr>
            <p:cNvPr id="421" name="Google Shape;421;p8"/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8"/>
            <p:cNvSpPr txBox="1"/>
            <p:nvPr/>
          </p:nvSpPr>
          <p:spPr>
            <a:xfrm>
              <a:off x="5408079" y="531079"/>
              <a:ext cx="2213625" cy="2014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200" b="1" i="0" u="none" strike="noStrike" cap="none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Face to Face &amp; Donors Acquisition Specialist</a:t>
              </a:r>
              <a:endParaRPr sz="1200" b="1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cxnSp>
        <p:nvCxnSpPr>
          <p:cNvPr id="423" name="Google Shape;423;p8"/>
          <p:cNvCxnSpPr/>
          <p:nvPr/>
        </p:nvCxnSpPr>
        <p:spPr>
          <a:xfrm flipH="1">
            <a:off x="3200335" y="4763960"/>
            <a:ext cx="5791332" cy="10754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24" name="Google Shape;424;p8"/>
          <p:cNvCxnSpPr/>
          <p:nvPr/>
        </p:nvCxnSpPr>
        <p:spPr>
          <a:xfrm>
            <a:off x="3200334" y="4762013"/>
            <a:ext cx="0" cy="32238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25" name="Google Shape;425;p8"/>
          <p:cNvCxnSpPr/>
          <p:nvPr/>
        </p:nvCxnSpPr>
        <p:spPr>
          <a:xfrm>
            <a:off x="6081524" y="4261258"/>
            <a:ext cx="0" cy="466859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26" name="Google Shape;426;p8"/>
          <p:cNvSpPr/>
          <p:nvPr/>
        </p:nvSpPr>
        <p:spPr>
          <a:xfrm>
            <a:off x="5325037" y="5112756"/>
            <a:ext cx="1788149" cy="364506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Valeria Caprì</a:t>
            </a:r>
            <a:endParaRPr/>
          </a:p>
        </p:txBody>
      </p:sp>
      <p:grpSp>
        <p:nvGrpSpPr>
          <p:cNvPr id="427" name="Google Shape;427;p8"/>
          <p:cNvGrpSpPr/>
          <p:nvPr/>
        </p:nvGrpSpPr>
        <p:grpSpPr>
          <a:xfrm>
            <a:off x="5463941" y="5480682"/>
            <a:ext cx="1600457" cy="430489"/>
            <a:chOff x="5408079" y="531079"/>
            <a:chExt cx="2213626" cy="201492"/>
          </a:xfrm>
        </p:grpSpPr>
        <p:sp>
          <p:nvSpPr>
            <p:cNvPr id="428" name="Google Shape;428;p8"/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8"/>
            <p:cNvSpPr txBox="1"/>
            <p:nvPr/>
          </p:nvSpPr>
          <p:spPr>
            <a:xfrm>
              <a:off x="5408079" y="531079"/>
              <a:ext cx="2126340" cy="2014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200" b="1" i="0" u="none" strike="noStrike" cap="none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Digital Acquisition Specialist</a:t>
              </a:r>
              <a:endParaRPr sz="1200" b="1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434" name="Google Shape;434;p8"/>
          <p:cNvGrpSpPr/>
          <p:nvPr/>
        </p:nvGrpSpPr>
        <p:grpSpPr>
          <a:xfrm>
            <a:off x="5149263" y="3848414"/>
            <a:ext cx="1852028" cy="566515"/>
            <a:chOff x="5408079" y="531079"/>
            <a:chExt cx="2213626" cy="201492"/>
          </a:xfrm>
        </p:grpSpPr>
        <p:sp>
          <p:nvSpPr>
            <p:cNvPr id="435" name="Google Shape;435;p8"/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8"/>
            <p:cNvSpPr txBox="1"/>
            <p:nvPr/>
          </p:nvSpPr>
          <p:spPr>
            <a:xfrm>
              <a:off x="5408079" y="531079"/>
              <a:ext cx="2213625" cy="2014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200" b="1" i="0" u="none" strike="noStrike" cap="none" dirty="0" err="1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Donors</a:t>
              </a:r>
              <a:r>
                <a:rPr lang="it-IT" sz="1200" b="1" i="0" u="none" strike="noStrike" cap="none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 </a:t>
              </a:r>
              <a:r>
                <a:rPr lang="it-IT" sz="1200" b="1" i="0" u="none" strike="noStrike" cap="none" dirty="0" err="1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Acquisition</a:t>
              </a:r>
              <a:r>
                <a:rPr lang="it-IT" sz="1200" b="1" i="0" u="none" strike="noStrike" cap="none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 &amp; Fundraising Innovation Unit Leader</a:t>
              </a:r>
              <a:endParaRPr lang="it-IT" dirty="0"/>
            </a:p>
          </p:txBody>
        </p:sp>
      </p:grpSp>
      <p:sp>
        <p:nvSpPr>
          <p:cNvPr id="437" name="Google Shape;437;p8"/>
          <p:cNvSpPr/>
          <p:nvPr/>
        </p:nvSpPr>
        <p:spPr>
          <a:xfrm>
            <a:off x="8342355" y="5615949"/>
            <a:ext cx="1339023" cy="415293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CFCFC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i="0" u="none" strike="noStrike" cap="none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Veronica Rossi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dirty="0">
                <a:solidFill>
                  <a:srgbClr val="FF0000"/>
                </a:solidFill>
                <a:latin typeface="Roboto"/>
                <a:ea typeface="Roboto"/>
                <a:sym typeface="Roboto"/>
              </a:rPr>
              <a:t>Maternità</a:t>
            </a:r>
            <a:endParaRPr dirty="0">
              <a:solidFill>
                <a:srgbClr val="FF0000"/>
              </a:solidFill>
            </a:endParaRPr>
          </a:p>
        </p:txBody>
      </p:sp>
      <p:grpSp>
        <p:nvGrpSpPr>
          <p:cNvPr id="438" name="Google Shape;438;p8"/>
          <p:cNvGrpSpPr/>
          <p:nvPr/>
        </p:nvGrpSpPr>
        <p:grpSpPr>
          <a:xfrm>
            <a:off x="8206235" y="6027549"/>
            <a:ext cx="1680494" cy="350769"/>
            <a:chOff x="5408079" y="531079"/>
            <a:chExt cx="2213626" cy="201492"/>
          </a:xfrm>
        </p:grpSpPr>
        <p:sp>
          <p:nvSpPr>
            <p:cNvPr id="439" name="Google Shape;439;p8"/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8"/>
            <p:cNvSpPr txBox="1"/>
            <p:nvPr/>
          </p:nvSpPr>
          <p:spPr>
            <a:xfrm>
              <a:off x="5408079" y="531079"/>
              <a:ext cx="2126341" cy="2014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200" b="1" i="0" u="none" strike="noStrike" cap="none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Donors </a:t>
              </a:r>
              <a:r>
                <a:rPr lang="it-IT" sz="1200" b="1" i="0" u="none" strike="noStrike" cap="none" dirty="0" err="1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Acquisition</a:t>
              </a:r>
              <a:r>
                <a:rPr lang="it-IT" sz="1200" b="1" i="0" u="none" strike="noStrike" cap="none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 Assistant</a:t>
              </a:r>
              <a:endParaRPr dirty="0"/>
            </a:p>
          </p:txBody>
        </p:sp>
      </p:grpSp>
      <p:grpSp>
        <p:nvGrpSpPr>
          <p:cNvPr id="441" name="Google Shape;441;p8"/>
          <p:cNvGrpSpPr/>
          <p:nvPr/>
        </p:nvGrpSpPr>
        <p:grpSpPr>
          <a:xfrm>
            <a:off x="5124720" y="2444440"/>
            <a:ext cx="1956495" cy="412786"/>
            <a:chOff x="5408079" y="531079"/>
            <a:chExt cx="2213626" cy="201492"/>
          </a:xfrm>
        </p:grpSpPr>
        <p:sp>
          <p:nvSpPr>
            <p:cNvPr id="442" name="Google Shape;442;p8"/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8"/>
            <p:cNvSpPr txBox="1"/>
            <p:nvPr/>
          </p:nvSpPr>
          <p:spPr>
            <a:xfrm>
              <a:off x="5408079" y="531079"/>
              <a:ext cx="2213625" cy="2014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200" b="1" i="0" u="none" strike="noStrike" cap="none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Individual &amp; Middle Donors Area Coordinator</a:t>
              </a:r>
              <a:endParaRPr dirty="0"/>
            </a:p>
          </p:txBody>
        </p:sp>
      </p:grpSp>
      <p:grpSp>
        <p:nvGrpSpPr>
          <p:cNvPr id="444" name="Google Shape;444;p8"/>
          <p:cNvGrpSpPr/>
          <p:nvPr/>
        </p:nvGrpSpPr>
        <p:grpSpPr>
          <a:xfrm>
            <a:off x="5124720" y="1216731"/>
            <a:ext cx="1864053" cy="329644"/>
            <a:chOff x="5408079" y="531079"/>
            <a:chExt cx="2213626" cy="201492"/>
          </a:xfrm>
        </p:grpSpPr>
        <p:sp>
          <p:nvSpPr>
            <p:cNvPr id="445" name="Google Shape;445;p8"/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8"/>
            <p:cNvSpPr txBox="1"/>
            <p:nvPr/>
          </p:nvSpPr>
          <p:spPr>
            <a:xfrm>
              <a:off x="5408079" y="531079"/>
              <a:ext cx="2213625" cy="2014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200" b="1" i="0" u="none" strike="noStrike" cap="none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Head of Communication and Fundraising </a:t>
              </a:r>
              <a:endParaRPr sz="1200" b="1" i="0" u="none" strike="noStrike" cap="none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pic>
        <p:nvPicPr>
          <p:cNvPr id="3" name="Immagine 1">
            <a:extLst>
              <a:ext uri="{FF2B5EF4-FFF2-40B4-BE49-F238E27FC236}">
                <a16:creationId xmlns:a16="http://schemas.microsoft.com/office/drawing/2014/main" id="{E4951447-E74E-B41D-CD52-77C9319850D1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54785" cy="11303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cxnSp>
        <p:nvCxnSpPr>
          <p:cNvPr id="19" name="Google Shape;414;p8">
            <a:extLst>
              <a:ext uri="{FF2B5EF4-FFF2-40B4-BE49-F238E27FC236}">
                <a16:creationId xmlns:a16="http://schemas.microsoft.com/office/drawing/2014/main" id="{DAAE0733-D042-89A8-032F-05B72349F576}"/>
              </a:ext>
            </a:extLst>
          </p:cNvPr>
          <p:cNvCxnSpPr>
            <a:cxnSpLocks/>
          </p:cNvCxnSpPr>
          <p:nvPr/>
        </p:nvCxnSpPr>
        <p:spPr>
          <a:xfrm flipH="1">
            <a:off x="6030416" y="2859158"/>
            <a:ext cx="13504" cy="619746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" name="Google Shape;411;p8">
            <a:extLst>
              <a:ext uri="{FF2B5EF4-FFF2-40B4-BE49-F238E27FC236}">
                <a16:creationId xmlns:a16="http://schemas.microsoft.com/office/drawing/2014/main" id="{544EAA7D-25B6-8CD5-43E6-DF3C844C35EB}"/>
              </a:ext>
            </a:extLst>
          </p:cNvPr>
          <p:cNvCxnSpPr>
            <a:cxnSpLocks/>
          </p:cNvCxnSpPr>
          <p:nvPr/>
        </p:nvCxnSpPr>
        <p:spPr>
          <a:xfrm>
            <a:off x="8972736" y="4769337"/>
            <a:ext cx="2186711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1" name="Google Shape;411;p8">
            <a:extLst>
              <a:ext uri="{FF2B5EF4-FFF2-40B4-BE49-F238E27FC236}">
                <a16:creationId xmlns:a16="http://schemas.microsoft.com/office/drawing/2014/main" id="{E0B31FEB-0339-BBBE-876F-6882696437DB}"/>
              </a:ext>
            </a:extLst>
          </p:cNvPr>
          <p:cNvCxnSpPr/>
          <p:nvPr/>
        </p:nvCxnSpPr>
        <p:spPr>
          <a:xfrm>
            <a:off x="11067759" y="4762013"/>
            <a:ext cx="18931" cy="1058924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12" name="Google Shape;545;p10">
            <a:extLst>
              <a:ext uri="{FF2B5EF4-FFF2-40B4-BE49-F238E27FC236}">
                <a16:creationId xmlns:a16="http://schemas.microsoft.com/office/drawing/2014/main" id="{70C6B794-B634-550F-ECA9-5C68F9181AA5}"/>
              </a:ext>
            </a:extLst>
          </p:cNvPr>
          <p:cNvSpPr/>
          <p:nvPr/>
        </p:nvSpPr>
        <p:spPr>
          <a:xfrm>
            <a:off x="10514015" y="5587455"/>
            <a:ext cx="1026913" cy="368412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i="0" u="none" strike="noStrike" cap="none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Clara Urso</a:t>
            </a:r>
            <a:endParaRPr sz="1200" b="1" i="0" u="none" strike="noStrike" cap="none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13" name="Google Shape;438;p8">
            <a:extLst>
              <a:ext uri="{FF2B5EF4-FFF2-40B4-BE49-F238E27FC236}">
                <a16:creationId xmlns:a16="http://schemas.microsoft.com/office/drawing/2014/main" id="{A25D275B-30BB-7D08-4E20-82FF7F72E3FD}"/>
              </a:ext>
            </a:extLst>
          </p:cNvPr>
          <p:cNvGrpSpPr/>
          <p:nvPr/>
        </p:nvGrpSpPr>
        <p:grpSpPr>
          <a:xfrm>
            <a:off x="10128349" y="6007277"/>
            <a:ext cx="1680494" cy="350769"/>
            <a:chOff x="5408079" y="531079"/>
            <a:chExt cx="2213626" cy="201492"/>
          </a:xfrm>
        </p:grpSpPr>
        <p:sp>
          <p:nvSpPr>
            <p:cNvPr id="14" name="Google Shape;439;p8">
              <a:extLst>
                <a:ext uri="{FF2B5EF4-FFF2-40B4-BE49-F238E27FC236}">
                  <a16:creationId xmlns:a16="http://schemas.microsoft.com/office/drawing/2014/main" id="{255B7C5E-9B01-701A-649E-B03DB1A5A557}"/>
                </a:ext>
              </a:extLst>
            </p:cNvPr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440;p8">
              <a:extLst>
                <a:ext uri="{FF2B5EF4-FFF2-40B4-BE49-F238E27FC236}">
                  <a16:creationId xmlns:a16="http://schemas.microsoft.com/office/drawing/2014/main" id="{2F5054B3-4FF4-BE84-7F14-5143AA612672}"/>
                </a:ext>
              </a:extLst>
            </p:cNvPr>
            <p:cNvSpPr txBox="1"/>
            <p:nvPr/>
          </p:nvSpPr>
          <p:spPr>
            <a:xfrm>
              <a:off x="5408079" y="531079"/>
              <a:ext cx="2126341" cy="2014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200" b="1" i="0" u="none" strike="noStrike" cap="none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Donors </a:t>
              </a:r>
              <a:r>
                <a:rPr lang="it-IT" sz="1200" b="1" i="0" u="none" strike="noStrike" cap="none" dirty="0" err="1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Acquisition</a:t>
              </a:r>
              <a:r>
                <a:rPr lang="it-IT" sz="1200" b="1" i="0" u="none" strike="noStrike" cap="none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 Assistant</a:t>
              </a:r>
              <a:endParaRPr dirty="0"/>
            </a:p>
          </p:txBody>
        </p:sp>
      </p:grpSp>
      <p:sp>
        <p:nvSpPr>
          <p:cNvPr id="2" name="Google Shape;113;p1">
            <a:extLst>
              <a:ext uri="{FF2B5EF4-FFF2-40B4-BE49-F238E27FC236}">
                <a16:creationId xmlns:a16="http://schemas.microsoft.com/office/drawing/2014/main" id="{AC275D8B-6FD8-9BC4-B4CC-E8A14AAD0CA8}"/>
              </a:ext>
            </a:extLst>
          </p:cNvPr>
          <p:cNvSpPr/>
          <p:nvPr/>
        </p:nvSpPr>
        <p:spPr>
          <a:xfrm>
            <a:off x="5396903" y="795517"/>
            <a:ext cx="1267025" cy="393840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Marta Bove</a:t>
            </a:r>
            <a:endParaRPr lang="it-IT" sz="1200" b="1" i="0" u="none" strike="noStrike" cap="none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4" name="Google Shape;454;p9"/>
          <p:cNvCxnSpPr>
            <a:cxnSpLocks/>
            <a:endCxn id="459" idx="0"/>
          </p:cNvCxnSpPr>
          <p:nvPr/>
        </p:nvCxnSpPr>
        <p:spPr>
          <a:xfrm>
            <a:off x="6827198" y="3735360"/>
            <a:ext cx="13830" cy="857268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55" name="Google Shape;455;p9"/>
          <p:cNvCxnSpPr/>
          <p:nvPr/>
        </p:nvCxnSpPr>
        <p:spPr>
          <a:xfrm>
            <a:off x="6096000" y="1392099"/>
            <a:ext cx="0" cy="481315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56" name="Google Shape;456;p9"/>
          <p:cNvCxnSpPr>
            <a:cxnSpLocks/>
          </p:cNvCxnSpPr>
          <p:nvPr/>
        </p:nvCxnSpPr>
        <p:spPr>
          <a:xfrm>
            <a:off x="6088912" y="2245633"/>
            <a:ext cx="7088" cy="1477005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57" name="Google Shape;457;p9"/>
          <p:cNvSpPr txBox="1">
            <a:spLocks noGrp="1"/>
          </p:cNvSpPr>
          <p:nvPr>
            <p:ph type="title"/>
          </p:nvPr>
        </p:nvSpPr>
        <p:spPr>
          <a:xfrm>
            <a:off x="2242817" y="65639"/>
            <a:ext cx="8534329" cy="457200"/>
          </a:xfrm>
          <a:prstGeom prst="rect">
            <a:avLst/>
          </a:prstGeom>
          <a:noFill/>
          <a:ln>
            <a:noFill/>
          </a:ln>
          <a:effectLst>
            <a:outerShdw blurRad="82550" dist="38100" dir="2520000" algn="tl" rotWithShape="0">
              <a:srgbClr val="BFBFBF">
                <a:alpha val="4274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20016"/>
              </a:buClr>
              <a:buSzPts val="2401"/>
              <a:buFont typeface="Calibri"/>
              <a:buNone/>
            </a:pPr>
            <a:r>
              <a:rPr lang="it-IT" sz="2401" b="1" dirty="0">
                <a:solidFill>
                  <a:srgbClr val="C20016"/>
                </a:solidFill>
                <a:latin typeface="Calibri"/>
                <a:ea typeface="Calibri"/>
                <a:cs typeface="Calibri"/>
                <a:sym typeface="Calibri"/>
              </a:rPr>
              <a:t>   Organigramma – Strategic Partnership &amp; High Value </a:t>
            </a:r>
            <a:r>
              <a:rPr lang="it-IT" sz="2401" b="1" dirty="0" err="1">
                <a:solidFill>
                  <a:srgbClr val="C20016"/>
                </a:solidFill>
                <a:latin typeface="Calibri"/>
                <a:ea typeface="Calibri"/>
                <a:cs typeface="Calibri"/>
                <a:sym typeface="Calibri"/>
              </a:rPr>
              <a:t>Donor</a:t>
            </a:r>
            <a:r>
              <a:rPr lang="it-IT" sz="2401" b="1" dirty="0">
                <a:solidFill>
                  <a:srgbClr val="C20016"/>
                </a:solidFill>
                <a:latin typeface="Calibri"/>
                <a:ea typeface="Calibri"/>
                <a:cs typeface="Calibri"/>
                <a:sym typeface="Calibri"/>
              </a:rPr>
              <a:t> Area</a:t>
            </a:r>
            <a:endParaRPr dirty="0"/>
          </a:p>
        </p:txBody>
      </p:sp>
      <p:cxnSp>
        <p:nvCxnSpPr>
          <p:cNvPr id="458" name="Google Shape;458;p9"/>
          <p:cNvCxnSpPr>
            <a:cxnSpLocks/>
          </p:cNvCxnSpPr>
          <p:nvPr/>
        </p:nvCxnSpPr>
        <p:spPr>
          <a:xfrm flipH="1">
            <a:off x="2038298" y="3722638"/>
            <a:ext cx="6939284" cy="45998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grpSp>
        <p:nvGrpSpPr>
          <p:cNvPr id="9" name="Gruppo 8">
            <a:extLst>
              <a:ext uri="{FF2B5EF4-FFF2-40B4-BE49-F238E27FC236}">
                <a16:creationId xmlns:a16="http://schemas.microsoft.com/office/drawing/2014/main" id="{2E5A59F8-DF6C-491C-B118-891909D5DAC8}"/>
              </a:ext>
            </a:extLst>
          </p:cNvPr>
          <p:cNvGrpSpPr/>
          <p:nvPr/>
        </p:nvGrpSpPr>
        <p:grpSpPr>
          <a:xfrm>
            <a:off x="6119186" y="4592628"/>
            <a:ext cx="1429197" cy="890770"/>
            <a:chOff x="6088912" y="4778259"/>
            <a:chExt cx="1429197" cy="890770"/>
          </a:xfrm>
        </p:grpSpPr>
        <p:sp>
          <p:nvSpPr>
            <p:cNvPr id="459" name="Google Shape;459;p9"/>
            <p:cNvSpPr/>
            <p:nvPr/>
          </p:nvSpPr>
          <p:spPr>
            <a:xfrm>
              <a:off x="6132044" y="4778259"/>
              <a:ext cx="1357420" cy="426123"/>
            </a:xfrm>
            <a:prstGeom prst="rect">
              <a:avLst/>
            </a:prstGeom>
            <a:solidFill>
              <a:schemeClr val="lt1"/>
            </a:solidFill>
            <a:ln w="57150" cap="flat" cmpd="sng">
              <a:solidFill>
                <a:srgbClr val="255186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200" b="1" i="0" u="none" strike="noStrike" cap="none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Samuela Venturini</a:t>
              </a:r>
              <a:endParaRPr dirty="0"/>
            </a:p>
          </p:txBody>
        </p:sp>
        <p:grpSp>
          <p:nvGrpSpPr>
            <p:cNvPr id="460" name="Google Shape;460;p9"/>
            <p:cNvGrpSpPr/>
            <p:nvPr/>
          </p:nvGrpSpPr>
          <p:grpSpPr>
            <a:xfrm>
              <a:off x="6088912" y="5204382"/>
              <a:ext cx="1429197" cy="464647"/>
              <a:chOff x="5385038" y="531079"/>
              <a:chExt cx="2236667" cy="202029"/>
            </a:xfrm>
          </p:grpSpPr>
          <p:sp>
            <p:nvSpPr>
              <p:cNvPr id="461" name="Google Shape;461;p9"/>
              <p:cNvSpPr/>
              <p:nvPr/>
            </p:nvSpPr>
            <p:spPr>
              <a:xfrm>
                <a:off x="5408080" y="531079"/>
                <a:ext cx="2213625" cy="201492"/>
              </a:xfrm>
              <a:prstGeom prst="rect">
                <a:avLst/>
              </a:prstGeom>
              <a:solidFill>
                <a:srgbClr val="CACACA">
                  <a:alpha val="89803"/>
                </a:srgbClr>
              </a:solidFill>
              <a:ln w="12700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2" name="Google Shape;462;p9"/>
              <p:cNvSpPr txBox="1"/>
              <p:nvPr/>
            </p:nvSpPr>
            <p:spPr>
              <a:xfrm>
                <a:off x="5385038" y="531616"/>
                <a:ext cx="2213624" cy="20149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30475" tIns="7600" rIns="30475" bIns="76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it-IT" sz="1200" b="1" i="0" u="none" strike="noStrike" cap="none" dirty="0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rPr>
                  <a:t>Corporate &amp; Major </a:t>
                </a:r>
                <a:r>
                  <a:rPr lang="it-IT" sz="1200" b="1" i="0" u="none" strike="noStrike" cap="none" dirty="0" err="1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rPr>
                  <a:t>Donors</a:t>
                </a:r>
                <a:r>
                  <a:rPr lang="it-IT" sz="1200" b="1" i="0" u="none" strike="noStrike" cap="none" dirty="0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rPr>
                  <a:t> </a:t>
                </a:r>
                <a:r>
                  <a:rPr lang="it-IT" sz="1200" b="1" i="0" u="none" strike="noStrike" cap="none" dirty="0" err="1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rPr>
                  <a:t>Specialist</a:t>
                </a:r>
                <a:endParaRPr sz="1200" b="1" i="0" u="none" strike="noStrike" cap="none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</p:grpSp>
      </p:grpSp>
      <p:grpSp>
        <p:nvGrpSpPr>
          <p:cNvPr id="465" name="Google Shape;465;p9"/>
          <p:cNvGrpSpPr/>
          <p:nvPr/>
        </p:nvGrpSpPr>
        <p:grpSpPr>
          <a:xfrm>
            <a:off x="5282347" y="2255099"/>
            <a:ext cx="1822683" cy="375145"/>
            <a:chOff x="5408079" y="531079"/>
            <a:chExt cx="2213626" cy="201492"/>
          </a:xfrm>
        </p:grpSpPr>
        <p:sp>
          <p:nvSpPr>
            <p:cNvPr id="466" name="Google Shape;466;p9"/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9"/>
            <p:cNvSpPr txBox="1"/>
            <p:nvPr/>
          </p:nvSpPr>
          <p:spPr>
            <a:xfrm>
              <a:off x="5408079" y="531079"/>
              <a:ext cx="2213625" cy="2014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200" b="1" i="0" u="none" strike="noStrike" cap="none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Head of Communication and Fundraising </a:t>
              </a:r>
              <a:endParaRPr sz="1200" b="1" i="0" u="none" strike="noStrike" cap="none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468" name="Google Shape;468;p9"/>
          <p:cNvSpPr/>
          <p:nvPr/>
        </p:nvSpPr>
        <p:spPr>
          <a:xfrm>
            <a:off x="5361081" y="1010414"/>
            <a:ext cx="1665221" cy="396702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Guglielmo Micucci</a:t>
            </a:r>
            <a:endParaRPr/>
          </a:p>
        </p:txBody>
      </p:sp>
      <p:grpSp>
        <p:nvGrpSpPr>
          <p:cNvPr id="469" name="Google Shape;469;p9"/>
          <p:cNvGrpSpPr/>
          <p:nvPr/>
        </p:nvGrpSpPr>
        <p:grpSpPr>
          <a:xfrm>
            <a:off x="5423645" y="1372066"/>
            <a:ext cx="1540086" cy="258430"/>
            <a:chOff x="5408079" y="531079"/>
            <a:chExt cx="2213626" cy="201492"/>
          </a:xfrm>
        </p:grpSpPr>
        <p:sp>
          <p:nvSpPr>
            <p:cNvPr id="470" name="Google Shape;470;p9"/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9"/>
            <p:cNvSpPr txBox="1"/>
            <p:nvPr/>
          </p:nvSpPr>
          <p:spPr>
            <a:xfrm>
              <a:off x="5408079" y="531079"/>
              <a:ext cx="2213625" cy="2014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Roboto"/>
                <a:buNone/>
              </a:pPr>
              <a:r>
                <a:rPr lang="it-IT" sz="1200" b="1" i="0" u="none" strike="noStrike" cap="none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Executive Director</a:t>
              </a:r>
              <a:endParaRPr/>
            </a:p>
          </p:txBody>
        </p:sp>
      </p:grpSp>
      <p:grpSp>
        <p:nvGrpSpPr>
          <p:cNvPr id="17" name="Gruppo 16">
            <a:extLst>
              <a:ext uri="{FF2B5EF4-FFF2-40B4-BE49-F238E27FC236}">
                <a16:creationId xmlns:a16="http://schemas.microsoft.com/office/drawing/2014/main" id="{BD23305B-66AE-98B0-8FFA-B2550E012351}"/>
              </a:ext>
            </a:extLst>
          </p:cNvPr>
          <p:cNvGrpSpPr/>
          <p:nvPr/>
        </p:nvGrpSpPr>
        <p:grpSpPr>
          <a:xfrm>
            <a:off x="1325787" y="5472235"/>
            <a:ext cx="1357420" cy="888636"/>
            <a:chOff x="3328255" y="5447849"/>
            <a:chExt cx="1357420" cy="888636"/>
          </a:xfrm>
        </p:grpSpPr>
        <p:sp>
          <p:nvSpPr>
            <p:cNvPr id="473" name="Google Shape;473;p9"/>
            <p:cNvSpPr/>
            <p:nvPr/>
          </p:nvSpPr>
          <p:spPr>
            <a:xfrm>
              <a:off x="3328255" y="5447849"/>
              <a:ext cx="1357420" cy="426123"/>
            </a:xfrm>
            <a:prstGeom prst="rect">
              <a:avLst/>
            </a:prstGeom>
            <a:solidFill>
              <a:schemeClr val="lt1"/>
            </a:solidFill>
            <a:ln w="57150" cap="flat" cmpd="sng">
              <a:solidFill>
                <a:srgbClr val="255186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200" b="1" i="0" u="none" strike="noStrike" cap="none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Giorgio Taglioni</a:t>
              </a:r>
              <a:endParaRPr dirty="0"/>
            </a:p>
          </p:txBody>
        </p:sp>
        <p:grpSp>
          <p:nvGrpSpPr>
            <p:cNvPr id="474" name="Google Shape;474;p9"/>
            <p:cNvGrpSpPr/>
            <p:nvPr/>
          </p:nvGrpSpPr>
          <p:grpSpPr>
            <a:xfrm>
              <a:off x="3328255" y="5887866"/>
              <a:ext cx="1357420" cy="448619"/>
              <a:chOff x="5408079" y="531079"/>
              <a:chExt cx="2213626" cy="201492"/>
            </a:xfrm>
          </p:grpSpPr>
          <p:sp>
            <p:nvSpPr>
              <p:cNvPr id="475" name="Google Shape;475;p9"/>
              <p:cNvSpPr/>
              <p:nvPr/>
            </p:nvSpPr>
            <p:spPr>
              <a:xfrm>
                <a:off x="5408080" y="531079"/>
                <a:ext cx="2213625" cy="201492"/>
              </a:xfrm>
              <a:prstGeom prst="rect">
                <a:avLst/>
              </a:prstGeom>
              <a:solidFill>
                <a:srgbClr val="CACACA">
                  <a:alpha val="89803"/>
                </a:srgbClr>
              </a:solidFill>
              <a:ln w="12700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6" name="Google Shape;476;p9"/>
              <p:cNvSpPr txBox="1"/>
              <p:nvPr/>
            </p:nvSpPr>
            <p:spPr>
              <a:xfrm>
                <a:off x="5408079" y="531079"/>
                <a:ext cx="2213625" cy="20149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30475" tIns="7600" rIns="30475" bIns="76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it-IT" sz="1200" b="1" i="0" u="none" strike="noStrike" cap="none" dirty="0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rPr>
                  <a:t>High Value </a:t>
                </a:r>
                <a:r>
                  <a:rPr lang="it-IT" sz="1200" b="1" i="0" u="none" strike="noStrike" cap="none" dirty="0" err="1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rPr>
                  <a:t>Donors</a:t>
                </a:r>
                <a:r>
                  <a:rPr lang="it-IT" sz="1200" b="1" i="0" u="none" strike="noStrike" cap="none" dirty="0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rPr>
                  <a:t> </a:t>
                </a:r>
                <a:r>
                  <a:rPr lang="it-IT" sz="1200" b="1" i="0" u="none" strike="noStrike" cap="none" dirty="0" err="1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rPr>
                  <a:t>Officer</a:t>
                </a:r>
                <a:endParaRPr sz="1200" b="1" i="0" u="none" strike="noStrike" cap="none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</p:grpSp>
      </p:grpSp>
      <p:sp>
        <p:nvSpPr>
          <p:cNvPr id="477" name="Google Shape;477;p9"/>
          <p:cNvSpPr/>
          <p:nvPr/>
        </p:nvSpPr>
        <p:spPr>
          <a:xfrm>
            <a:off x="5500578" y="2916554"/>
            <a:ext cx="1176668" cy="330890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i="0" u="none" strike="noStrike" cap="none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Paola Magni</a:t>
            </a:r>
            <a:endParaRPr dirty="0"/>
          </a:p>
        </p:txBody>
      </p:sp>
      <p:grpSp>
        <p:nvGrpSpPr>
          <p:cNvPr id="478" name="Google Shape;478;p9"/>
          <p:cNvGrpSpPr/>
          <p:nvPr/>
        </p:nvGrpSpPr>
        <p:grpSpPr>
          <a:xfrm>
            <a:off x="4915706" y="3211055"/>
            <a:ext cx="2433614" cy="341938"/>
            <a:chOff x="5408080" y="531079"/>
            <a:chExt cx="2238136" cy="208220"/>
          </a:xfrm>
        </p:grpSpPr>
        <p:sp>
          <p:nvSpPr>
            <p:cNvPr id="479" name="Google Shape;479;p9"/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9"/>
            <p:cNvSpPr txBox="1"/>
            <p:nvPr/>
          </p:nvSpPr>
          <p:spPr>
            <a:xfrm>
              <a:off x="5432591" y="537807"/>
              <a:ext cx="2213625" cy="2014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200" b="1" i="0" u="none" strike="noStrike" cap="none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Head of Strategic Partnerships &amp; High Value Donors </a:t>
              </a:r>
              <a:endParaRPr sz="1200" b="1" i="0" u="none" strike="noStrike" cap="none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6" name="Gruppo 15">
            <a:extLst>
              <a:ext uri="{FF2B5EF4-FFF2-40B4-BE49-F238E27FC236}">
                <a16:creationId xmlns:a16="http://schemas.microsoft.com/office/drawing/2014/main" id="{AD045E3A-A198-99F1-4AAF-B97559A4DBE1}"/>
              </a:ext>
            </a:extLst>
          </p:cNvPr>
          <p:cNvGrpSpPr/>
          <p:nvPr/>
        </p:nvGrpSpPr>
        <p:grpSpPr>
          <a:xfrm>
            <a:off x="4170889" y="4577474"/>
            <a:ext cx="1414474" cy="894761"/>
            <a:chOff x="165417" y="4817038"/>
            <a:chExt cx="1414474" cy="894761"/>
          </a:xfrm>
        </p:grpSpPr>
        <p:sp>
          <p:nvSpPr>
            <p:cNvPr id="453" name="Google Shape;453;p9"/>
            <p:cNvSpPr/>
            <p:nvPr/>
          </p:nvSpPr>
          <p:spPr>
            <a:xfrm>
              <a:off x="203428" y="4817038"/>
              <a:ext cx="1357420" cy="426123"/>
            </a:xfrm>
            <a:prstGeom prst="rect">
              <a:avLst/>
            </a:prstGeom>
            <a:solidFill>
              <a:schemeClr val="lt1"/>
            </a:solidFill>
            <a:ln w="57150" cap="flat" cmpd="sng">
              <a:solidFill>
                <a:srgbClr val="255186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200" b="1" i="0" u="none" strike="noStrike" cap="none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Erika Larcher</a:t>
              </a:r>
              <a:endParaRPr/>
            </a:p>
          </p:txBody>
        </p:sp>
        <p:grpSp>
          <p:nvGrpSpPr>
            <p:cNvPr id="481" name="Google Shape;481;p9"/>
            <p:cNvGrpSpPr/>
            <p:nvPr/>
          </p:nvGrpSpPr>
          <p:grpSpPr>
            <a:xfrm>
              <a:off x="165417" y="5248387"/>
              <a:ext cx="1414474" cy="463412"/>
              <a:chOff x="5408079" y="531079"/>
              <a:chExt cx="2213626" cy="201492"/>
            </a:xfrm>
          </p:grpSpPr>
          <p:sp>
            <p:nvSpPr>
              <p:cNvPr id="482" name="Google Shape;482;p9"/>
              <p:cNvSpPr/>
              <p:nvPr/>
            </p:nvSpPr>
            <p:spPr>
              <a:xfrm>
                <a:off x="5408080" y="531079"/>
                <a:ext cx="2213625" cy="201492"/>
              </a:xfrm>
              <a:prstGeom prst="rect">
                <a:avLst/>
              </a:prstGeom>
              <a:solidFill>
                <a:srgbClr val="CACACA">
                  <a:alpha val="89803"/>
                </a:srgbClr>
              </a:solidFill>
              <a:ln w="12700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3" name="Google Shape;483;p9"/>
              <p:cNvSpPr txBox="1"/>
              <p:nvPr/>
            </p:nvSpPr>
            <p:spPr>
              <a:xfrm>
                <a:off x="5408079" y="531079"/>
                <a:ext cx="2213625" cy="20149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30475" tIns="7600" rIns="30475" bIns="76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it-IT" sz="1200" b="1" i="0" u="none" strike="noStrike" cap="none" dirty="0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rPr>
                  <a:t>Legacy &amp; Major </a:t>
                </a:r>
                <a:r>
                  <a:rPr lang="it-IT" sz="1200" b="1" i="0" u="none" strike="noStrike" cap="none" dirty="0" err="1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rPr>
                  <a:t>Donors</a:t>
                </a:r>
                <a:r>
                  <a:rPr lang="it-IT" sz="1200" b="1" i="0" u="none" strike="noStrike" cap="none" dirty="0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rPr>
                  <a:t> </a:t>
                </a:r>
                <a:r>
                  <a:rPr lang="it-IT" sz="1200" b="1" dirty="0" err="1">
                    <a:solidFill>
                      <a:schemeClr val="dk1"/>
                    </a:solidFill>
                    <a:latin typeface="Roboto"/>
                    <a:ea typeface="Roboto"/>
                    <a:cs typeface="Roboto"/>
                    <a:sym typeface="Roboto"/>
                  </a:rPr>
                  <a:t>Specialist</a:t>
                </a:r>
                <a:endParaRPr sz="1200" b="1" i="0" u="none" strike="noStrike" cap="none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</p:grpSp>
      </p:grpSp>
      <p:cxnSp>
        <p:nvCxnSpPr>
          <p:cNvPr id="7" name="Google Shape;472;p9">
            <a:extLst>
              <a:ext uri="{FF2B5EF4-FFF2-40B4-BE49-F238E27FC236}">
                <a16:creationId xmlns:a16="http://schemas.microsoft.com/office/drawing/2014/main" id="{9211A473-2963-2CDF-6821-1B46207E8923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8977582" y="3735360"/>
            <a:ext cx="0" cy="858498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grpSp>
        <p:nvGrpSpPr>
          <p:cNvPr id="21" name="Gruppo 20">
            <a:extLst>
              <a:ext uri="{FF2B5EF4-FFF2-40B4-BE49-F238E27FC236}">
                <a16:creationId xmlns:a16="http://schemas.microsoft.com/office/drawing/2014/main" id="{35D53425-84C7-D351-113D-783578451F5F}"/>
              </a:ext>
            </a:extLst>
          </p:cNvPr>
          <p:cNvGrpSpPr/>
          <p:nvPr/>
        </p:nvGrpSpPr>
        <p:grpSpPr>
          <a:xfrm>
            <a:off x="8206752" y="4593858"/>
            <a:ext cx="1541660" cy="1043370"/>
            <a:chOff x="8088307" y="5453574"/>
            <a:chExt cx="1541660" cy="1043370"/>
          </a:xfrm>
        </p:grpSpPr>
        <p:sp>
          <p:nvSpPr>
            <p:cNvPr id="10" name="Google Shape;569;p11">
              <a:extLst>
                <a:ext uri="{FF2B5EF4-FFF2-40B4-BE49-F238E27FC236}">
                  <a16:creationId xmlns:a16="http://schemas.microsoft.com/office/drawing/2014/main" id="{E9779D71-AB55-9659-828D-1B8161BD7BA8}"/>
                </a:ext>
              </a:extLst>
            </p:cNvPr>
            <p:cNvSpPr/>
            <p:nvPr/>
          </p:nvSpPr>
          <p:spPr>
            <a:xfrm>
              <a:off x="8088307" y="5453574"/>
              <a:ext cx="1541660" cy="447253"/>
            </a:xfrm>
            <a:prstGeom prst="rect">
              <a:avLst/>
            </a:prstGeom>
            <a:solidFill>
              <a:schemeClr val="lt1"/>
            </a:solidFill>
            <a:ln w="57150" cap="flat" cmpd="sng">
              <a:solidFill>
                <a:srgbClr val="255186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200" b="1" i="0" u="none" strike="noStrike" cap="none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Viviana Cocchi</a:t>
              </a:r>
              <a:endParaRPr dirty="0"/>
            </a:p>
          </p:txBody>
        </p:sp>
        <p:grpSp>
          <p:nvGrpSpPr>
            <p:cNvPr id="11" name="Google Shape;570;p11">
              <a:extLst>
                <a:ext uri="{FF2B5EF4-FFF2-40B4-BE49-F238E27FC236}">
                  <a16:creationId xmlns:a16="http://schemas.microsoft.com/office/drawing/2014/main" id="{30F86004-8E2A-F8DF-708C-CF014FEC931E}"/>
                </a:ext>
              </a:extLst>
            </p:cNvPr>
            <p:cNvGrpSpPr/>
            <p:nvPr/>
          </p:nvGrpSpPr>
          <p:grpSpPr>
            <a:xfrm>
              <a:off x="8278218" y="5914138"/>
              <a:ext cx="1161839" cy="582806"/>
              <a:chOff x="5408079" y="531079"/>
              <a:chExt cx="2213626" cy="201492"/>
            </a:xfrm>
          </p:grpSpPr>
          <p:sp>
            <p:nvSpPr>
              <p:cNvPr id="12" name="Google Shape;571;p11">
                <a:extLst>
                  <a:ext uri="{FF2B5EF4-FFF2-40B4-BE49-F238E27FC236}">
                    <a16:creationId xmlns:a16="http://schemas.microsoft.com/office/drawing/2014/main" id="{692CB1A3-20B0-5F1F-59F0-AAA2F48B6B0A}"/>
                  </a:ext>
                </a:extLst>
              </p:cNvPr>
              <p:cNvSpPr/>
              <p:nvPr/>
            </p:nvSpPr>
            <p:spPr>
              <a:xfrm>
                <a:off x="5408080" y="531079"/>
                <a:ext cx="2213625" cy="201492"/>
              </a:xfrm>
              <a:prstGeom prst="rect">
                <a:avLst/>
              </a:prstGeom>
              <a:solidFill>
                <a:srgbClr val="CACACA">
                  <a:alpha val="89803"/>
                </a:srgbClr>
              </a:solidFill>
              <a:ln w="12700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Google Shape;572;p11">
                <a:extLst>
                  <a:ext uri="{FF2B5EF4-FFF2-40B4-BE49-F238E27FC236}">
                    <a16:creationId xmlns:a16="http://schemas.microsoft.com/office/drawing/2014/main" id="{BD98626E-56E6-E18E-05C3-2294AA5E776C}"/>
                  </a:ext>
                </a:extLst>
              </p:cNvPr>
              <p:cNvSpPr txBox="1"/>
              <p:nvPr/>
            </p:nvSpPr>
            <p:spPr>
              <a:xfrm>
                <a:off x="5408079" y="531079"/>
                <a:ext cx="2213625" cy="20149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33575" tIns="8375" rIns="33575" bIns="8375" anchor="ctr" anchorCtr="0">
                <a:no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it-IT" sz="1200" b="1" i="0" u="none" strike="noStrike" cap="none" dirty="0">
                    <a:solidFill>
                      <a:schemeClr val="tx1"/>
                    </a:solidFill>
                    <a:latin typeface="Roboto"/>
                    <a:ea typeface="Roboto"/>
                    <a:cs typeface="Roboto"/>
                    <a:sym typeface="Roboto"/>
                  </a:rPr>
                  <a:t>Strategic Partnerships </a:t>
                </a:r>
                <a:r>
                  <a:rPr lang="it-IT" sz="1200" b="1" i="0" u="none" strike="noStrike" cap="none" dirty="0" err="1">
                    <a:solidFill>
                      <a:schemeClr val="tx1"/>
                    </a:solidFill>
                    <a:latin typeface="Roboto"/>
                    <a:ea typeface="Roboto"/>
                    <a:cs typeface="Roboto"/>
                    <a:sym typeface="Roboto"/>
                  </a:rPr>
                  <a:t>Specialist</a:t>
                </a:r>
                <a:endParaRPr lang="it-IT" sz="1200" b="1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4" name="Gruppo 23">
            <a:extLst>
              <a:ext uri="{FF2B5EF4-FFF2-40B4-BE49-F238E27FC236}">
                <a16:creationId xmlns:a16="http://schemas.microsoft.com/office/drawing/2014/main" id="{9C79DB12-81C7-CF6D-5442-6D7B2CF1237C}"/>
              </a:ext>
            </a:extLst>
          </p:cNvPr>
          <p:cNvGrpSpPr/>
          <p:nvPr/>
        </p:nvGrpSpPr>
        <p:grpSpPr>
          <a:xfrm>
            <a:off x="10275646" y="4620435"/>
            <a:ext cx="1414474" cy="1071165"/>
            <a:chOff x="10275647" y="4363287"/>
            <a:chExt cx="1414474" cy="1071165"/>
          </a:xfrm>
        </p:grpSpPr>
        <p:grpSp>
          <p:nvGrpSpPr>
            <p:cNvPr id="490" name="Google Shape;490;p9"/>
            <p:cNvGrpSpPr/>
            <p:nvPr/>
          </p:nvGrpSpPr>
          <p:grpSpPr>
            <a:xfrm>
              <a:off x="10275647" y="4844134"/>
              <a:ext cx="1414474" cy="590318"/>
              <a:chOff x="5408079" y="531079"/>
              <a:chExt cx="2213626" cy="201492"/>
            </a:xfrm>
          </p:grpSpPr>
          <p:sp>
            <p:nvSpPr>
              <p:cNvPr id="491" name="Google Shape;491;p9"/>
              <p:cNvSpPr/>
              <p:nvPr/>
            </p:nvSpPr>
            <p:spPr>
              <a:xfrm>
                <a:off x="5408080" y="531079"/>
                <a:ext cx="2213625" cy="201492"/>
              </a:xfrm>
              <a:prstGeom prst="rect">
                <a:avLst/>
              </a:prstGeom>
              <a:solidFill>
                <a:srgbClr val="CACACA">
                  <a:alpha val="89803"/>
                </a:srgbClr>
              </a:solidFill>
              <a:ln w="12700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2" name="Google Shape;492;p9"/>
              <p:cNvSpPr txBox="1"/>
              <p:nvPr/>
            </p:nvSpPr>
            <p:spPr>
              <a:xfrm>
                <a:off x="5408079" y="531079"/>
                <a:ext cx="2213624" cy="18527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30475" tIns="7600" rIns="30475" bIns="76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200" b="1" i="0" u="none" strike="noStrike" cap="none" dirty="0">
                    <a:solidFill>
                      <a:schemeClr val="tx1"/>
                    </a:solidFill>
                    <a:latin typeface="Roboto"/>
                    <a:ea typeface="Roboto"/>
                    <a:cs typeface="Roboto"/>
                    <a:sym typeface="Roboto"/>
                  </a:rPr>
                  <a:t>Senior Corporate &amp; Partners Specialist</a:t>
                </a:r>
              </a:p>
            </p:txBody>
          </p:sp>
        </p:grpSp>
        <p:sp>
          <p:nvSpPr>
            <p:cNvPr id="2" name="Google Shape;545;p10">
              <a:extLst>
                <a:ext uri="{FF2B5EF4-FFF2-40B4-BE49-F238E27FC236}">
                  <a16:creationId xmlns:a16="http://schemas.microsoft.com/office/drawing/2014/main" id="{9FBB6D28-A802-3411-5B9E-7B8FB204EC07}"/>
                </a:ext>
              </a:extLst>
            </p:cNvPr>
            <p:cNvSpPr/>
            <p:nvPr/>
          </p:nvSpPr>
          <p:spPr>
            <a:xfrm>
              <a:off x="10344654" y="4363287"/>
              <a:ext cx="1276460" cy="463411"/>
            </a:xfrm>
            <a:prstGeom prst="rect">
              <a:avLst/>
            </a:prstGeom>
            <a:solidFill>
              <a:schemeClr val="lt1"/>
            </a:solidFill>
            <a:ln w="57150" cap="flat" cmpd="sng">
              <a:solidFill>
                <a:srgbClr val="255186"/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200" b="1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Daniele Germiniani</a:t>
              </a:r>
              <a:endParaRPr sz="1200" b="1" i="0" u="none" strike="noStrike" cap="none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cxnSp>
        <p:nvCxnSpPr>
          <p:cNvPr id="6" name="Google Shape;616;p11">
            <a:extLst>
              <a:ext uri="{FF2B5EF4-FFF2-40B4-BE49-F238E27FC236}">
                <a16:creationId xmlns:a16="http://schemas.microsoft.com/office/drawing/2014/main" id="{FCF27915-0668-93EE-E8A5-64A3B8C4BAE1}"/>
              </a:ext>
            </a:extLst>
          </p:cNvPr>
          <p:cNvCxnSpPr>
            <a:cxnSpLocks/>
          </p:cNvCxnSpPr>
          <p:nvPr/>
        </p:nvCxnSpPr>
        <p:spPr>
          <a:xfrm flipH="1" flipV="1">
            <a:off x="8977582" y="3722638"/>
            <a:ext cx="2005301" cy="12722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4" name="Google Shape;616;p11">
            <a:extLst>
              <a:ext uri="{FF2B5EF4-FFF2-40B4-BE49-F238E27FC236}">
                <a16:creationId xmlns:a16="http://schemas.microsoft.com/office/drawing/2014/main" id="{CA115292-8DEE-B191-70C5-4CB7224AA8EF}"/>
              </a:ext>
            </a:extLst>
          </p:cNvPr>
          <p:cNvCxnSpPr>
            <a:cxnSpLocks/>
          </p:cNvCxnSpPr>
          <p:nvPr/>
        </p:nvCxnSpPr>
        <p:spPr>
          <a:xfrm>
            <a:off x="11025177" y="3848608"/>
            <a:ext cx="0" cy="728866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5" name="Immagine 1">
            <a:extLst>
              <a:ext uri="{FF2B5EF4-FFF2-40B4-BE49-F238E27FC236}">
                <a16:creationId xmlns:a16="http://schemas.microsoft.com/office/drawing/2014/main" id="{DBA1F68B-72E0-F45A-813C-240F8E61571E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54785" cy="11303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cxnSp>
        <p:nvCxnSpPr>
          <p:cNvPr id="3" name="Google Shape;454;p9">
            <a:extLst>
              <a:ext uri="{FF2B5EF4-FFF2-40B4-BE49-F238E27FC236}">
                <a16:creationId xmlns:a16="http://schemas.microsoft.com/office/drawing/2014/main" id="{B05DD459-0DEE-0220-91B8-6AA03A2B937E}"/>
              </a:ext>
            </a:extLst>
          </p:cNvPr>
          <p:cNvCxnSpPr>
            <a:cxnSpLocks/>
            <a:endCxn id="453" idx="0"/>
          </p:cNvCxnSpPr>
          <p:nvPr/>
        </p:nvCxnSpPr>
        <p:spPr>
          <a:xfrm>
            <a:off x="4887610" y="3735360"/>
            <a:ext cx="0" cy="842114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5" name="Google Shape;472;p9">
            <a:extLst>
              <a:ext uri="{FF2B5EF4-FFF2-40B4-BE49-F238E27FC236}">
                <a16:creationId xmlns:a16="http://schemas.microsoft.com/office/drawing/2014/main" id="{378960C3-19F0-80A7-4C09-FAADA80F459B}"/>
              </a:ext>
            </a:extLst>
          </p:cNvPr>
          <p:cNvCxnSpPr>
            <a:cxnSpLocks/>
            <a:endCxn id="473" idx="0"/>
          </p:cNvCxnSpPr>
          <p:nvPr/>
        </p:nvCxnSpPr>
        <p:spPr>
          <a:xfrm flipH="1">
            <a:off x="2004497" y="3768636"/>
            <a:ext cx="17543" cy="1703599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" name="Google Shape;113;p1">
            <a:extLst>
              <a:ext uri="{FF2B5EF4-FFF2-40B4-BE49-F238E27FC236}">
                <a16:creationId xmlns:a16="http://schemas.microsoft.com/office/drawing/2014/main" id="{FF8536B7-1092-3FD2-9F7E-EE90A7BA773E}"/>
              </a:ext>
            </a:extLst>
          </p:cNvPr>
          <p:cNvSpPr/>
          <p:nvPr/>
        </p:nvSpPr>
        <p:spPr>
          <a:xfrm>
            <a:off x="5485674" y="1805795"/>
            <a:ext cx="1267025" cy="393840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Marta Bove</a:t>
            </a:r>
            <a:endParaRPr lang="it-IT" sz="1200" b="1" i="0" u="none" strike="noStrike" cap="none" dirty="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9" name="Google Shape;499;p10"/>
          <p:cNvCxnSpPr>
            <a:cxnSpLocks/>
          </p:cNvCxnSpPr>
          <p:nvPr/>
        </p:nvCxnSpPr>
        <p:spPr>
          <a:xfrm flipH="1">
            <a:off x="6722119" y="3545175"/>
            <a:ext cx="1" cy="290225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01" name="Google Shape;501;p10"/>
          <p:cNvCxnSpPr/>
          <p:nvPr/>
        </p:nvCxnSpPr>
        <p:spPr>
          <a:xfrm>
            <a:off x="5326551" y="3545186"/>
            <a:ext cx="0" cy="418663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03" name="Google Shape;503;p10"/>
          <p:cNvCxnSpPr/>
          <p:nvPr/>
        </p:nvCxnSpPr>
        <p:spPr>
          <a:xfrm>
            <a:off x="3839843" y="3510451"/>
            <a:ext cx="0" cy="555688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04" name="Google Shape;504;p10"/>
          <p:cNvCxnSpPr/>
          <p:nvPr/>
        </p:nvCxnSpPr>
        <p:spPr>
          <a:xfrm>
            <a:off x="2307670" y="3517994"/>
            <a:ext cx="0" cy="424044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505" name="Google Shape;505;p10"/>
          <p:cNvSpPr txBox="1">
            <a:spLocks noGrp="1"/>
          </p:cNvSpPr>
          <p:nvPr>
            <p:ph type="title"/>
          </p:nvPr>
        </p:nvSpPr>
        <p:spPr>
          <a:xfrm>
            <a:off x="2296621" y="40260"/>
            <a:ext cx="7978140" cy="548730"/>
          </a:xfrm>
          <a:prstGeom prst="rect">
            <a:avLst/>
          </a:prstGeom>
          <a:noFill/>
          <a:ln>
            <a:noFill/>
          </a:ln>
          <a:effectLst>
            <a:outerShdw blurRad="82550" dist="38100" dir="2520000" algn="tl" rotWithShape="0">
              <a:srgbClr val="BFBFBF">
                <a:alpha val="4274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20016"/>
              </a:buClr>
              <a:buSzPts val="2401"/>
              <a:buFont typeface="Calibri"/>
              <a:buNone/>
            </a:pPr>
            <a:r>
              <a:rPr lang="it-IT" sz="2401" b="1" dirty="0">
                <a:solidFill>
                  <a:srgbClr val="C20016"/>
                </a:solidFill>
                <a:latin typeface="Calibri"/>
                <a:ea typeface="Calibri"/>
                <a:cs typeface="Calibri"/>
                <a:sym typeface="Calibri"/>
              </a:rPr>
              <a:t>               Organigramma – Programs &amp; </a:t>
            </a:r>
            <a:r>
              <a:rPr lang="it-IT" sz="2401" b="1" dirty="0" err="1">
                <a:solidFill>
                  <a:srgbClr val="C20016"/>
                </a:solidFill>
                <a:latin typeface="Calibri"/>
                <a:ea typeface="Calibri"/>
                <a:cs typeface="Calibri"/>
                <a:sym typeface="Calibri"/>
              </a:rPr>
              <a:t>Awareness</a:t>
            </a:r>
            <a:r>
              <a:rPr lang="it-IT" sz="2401" b="1" dirty="0">
                <a:solidFill>
                  <a:srgbClr val="C20016"/>
                </a:solidFill>
                <a:latin typeface="Calibri"/>
                <a:ea typeface="Calibri"/>
                <a:cs typeface="Calibri"/>
                <a:sym typeface="Calibri"/>
              </a:rPr>
              <a:t> Department</a:t>
            </a:r>
            <a:endParaRPr dirty="0"/>
          </a:p>
        </p:txBody>
      </p:sp>
      <p:sp>
        <p:nvSpPr>
          <p:cNvPr id="506" name="Google Shape;506;p10"/>
          <p:cNvSpPr/>
          <p:nvPr/>
        </p:nvSpPr>
        <p:spPr>
          <a:xfrm>
            <a:off x="1794699" y="3741621"/>
            <a:ext cx="1075103" cy="377156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i="0" u="none" strike="noStrike" cap="none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Giordana Veracini</a:t>
            </a:r>
            <a:endParaRPr dirty="0"/>
          </a:p>
        </p:txBody>
      </p:sp>
      <p:cxnSp>
        <p:nvCxnSpPr>
          <p:cNvPr id="507" name="Google Shape;507;p10"/>
          <p:cNvCxnSpPr>
            <a:cxnSpLocks/>
            <a:stCxn id="558" idx="2"/>
          </p:cNvCxnSpPr>
          <p:nvPr/>
        </p:nvCxnSpPr>
        <p:spPr>
          <a:xfrm>
            <a:off x="6085128" y="2506582"/>
            <a:ext cx="10872" cy="1060694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08" name="Google Shape;508;p10"/>
          <p:cNvCxnSpPr>
            <a:cxnSpLocks/>
          </p:cNvCxnSpPr>
          <p:nvPr/>
        </p:nvCxnSpPr>
        <p:spPr>
          <a:xfrm>
            <a:off x="2296621" y="3523496"/>
            <a:ext cx="4425498" cy="11706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509" name="Google Shape;509;p10"/>
          <p:cNvSpPr/>
          <p:nvPr/>
        </p:nvSpPr>
        <p:spPr>
          <a:xfrm>
            <a:off x="5199852" y="591353"/>
            <a:ext cx="1665221" cy="396702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Guglielmo Micucci</a:t>
            </a:r>
            <a:endParaRPr/>
          </a:p>
        </p:txBody>
      </p:sp>
      <p:sp>
        <p:nvSpPr>
          <p:cNvPr id="510" name="Google Shape;510;p10"/>
          <p:cNvSpPr/>
          <p:nvPr/>
        </p:nvSpPr>
        <p:spPr>
          <a:xfrm>
            <a:off x="5315310" y="1541512"/>
            <a:ext cx="1614820" cy="393840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Roberta Rughetti</a:t>
            </a:r>
            <a:endParaRPr/>
          </a:p>
        </p:txBody>
      </p:sp>
      <p:cxnSp>
        <p:nvCxnSpPr>
          <p:cNvPr id="511" name="Google Shape;511;p10"/>
          <p:cNvCxnSpPr/>
          <p:nvPr/>
        </p:nvCxnSpPr>
        <p:spPr>
          <a:xfrm>
            <a:off x="6088218" y="988055"/>
            <a:ext cx="0" cy="516537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grpSp>
        <p:nvGrpSpPr>
          <p:cNvPr id="512" name="Google Shape;512;p10"/>
          <p:cNvGrpSpPr/>
          <p:nvPr/>
        </p:nvGrpSpPr>
        <p:grpSpPr>
          <a:xfrm>
            <a:off x="1771316" y="4128758"/>
            <a:ext cx="1075103" cy="571299"/>
            <a:chOff x="5265440" y="531079"/>
            <a:chExt cx="2413159" cy="211701"/>
          </a:xfrm>
        </p:grpSpPr>
        <p:sp>
          <p:nvSpPr>
            <p:cNvPr id="513" name="Google Shape;513;p10"/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10"/>
            <p:cNvSpPr txBox="1"/>
            <p:nvPr/>
          </p:nvSpPr>
          <p:spPr>
            <a:xfrm>
              <a:off x="5265440" y="541289"/>
              <a:ext cx="2413159" cy="2014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Roboto"/>
                <a:buNone/>
              </a:pPr>
              <a:r>
                <a:rPr lang="it-IT" sz="1200" b="1" i="0" u="none" strike="noStrike" cap="none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Program Development </a:t>
              </a:r>
              <a:r>
                <a:rPr lang="it-IT" sz="1200" b="1" i="0" u="none" strike="noStrike" cap="none" dirty="0" err="1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Specialist</a:t>
              </a:r>
              <a:endParaRPr sz="1200" b="1" i="0" u="none" strike="noStrike" cap="none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517" name="Google Shape;517;p10"/>
          <p:cNvGrpSpPr/>
          <p:nvPr/>
        </p:nvGrpSpPr>
        <p:grpSpPr>
          <a:xfrm>
            <a:off x="291784" y="5551328"/>
            <a:ext cx="1026913" cy="368412"/>
            <a:chOff x="5408077" y="531079"/>
            <a:chExt cx="2213628" cy="201493"/>
          </a:xfrm>
        </p:grpSpPr>
        <p:sp>
          <p:nvSpPr>
            <p:cNvPr id="518" name="Google Shape;518;p10"/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10"/>
            <p:cNvSpPr txBox="1"/>
            <p:nvPr/>
          </p:nvSpPr>
          <p:spPr>
            <a:xfrm>
              <a:off x="5408077" y="531080"/>
              <a:ext cx="2213626" cy="2014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3575" tIns="8375" rIns="33575" bIns="83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200" b="1" i="0" u="none" strike="noStrike" cap="none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Project Manager</a:t>
              </a:r>
              <a:endParaRPr/>
            </a:p>
          </p:txBody>
        </p:sp>
      </p:grpSp>
      <p:sp>
        <p:nvSpPr>
          <p:cNvPr id="520" name="Google Shape;520;p10"/>
          <p:cNvSpPr/>
          <p:nvPr/>
        </p:nvSpPr>
        <p:spPr>
          <a:xfrm>
            <a:off x="9013951" y="2451975"/>
            <a:ext cx="1894776" cy="296170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i="0" u="none" strike="noStrike" cap="none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Veronica Lattuada</a:t>
            </a:r>
            <a:endParaRPr dirty="0"/>
          </a:p>
        </p:txBody>
      </p:sp>
      <p:sp>
        <p:nvSpPr>
          <p:cNvPr id="524" name="Google Shape;524;p10"/>
          <p:cNvSpPr/>
          <p:nvPr/>
        </p:nvSpPr>
        <p:spPr>
          <a:xfrm>
            <a:off x="4887411" y="3758055"/>
            <a:ext cx="878282" cy="428198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Andrea Rossetti</a:t>
            </a:r>
            <a:endParaRPr/>
          </a:p>
        </p:txBody>
      </p:sp>
      <p:sp>
        <p:nvSpPr>
          <p:cNvPr id="500" name="Google Shape;500;p10"/>
          <p:cNvSpPr/>
          <p:nvPr/>
        </p:nvSpPr>
        <p:spPr>
          <a:xfrm>
            <a:off x="6096000" y="3761496"/>
            <a:ext cx="1177903" cy="377156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CFCFC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i="0" u="none" strike="noStrike" cap="none" dirty="0">
                <a:solidFill>
                  <a:schemeClr val="tx1"/>
                </a:solidFill>
                <a:latin typeface="Roboto"/>
                <a:ea typeface="Roboto"/>
                <a:cs typeface="Roboto"/>
                <a:sym typeface="Roboto"/>
              </a:rPr>
              <a:t>Camilla D’Alessandro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527" name="Google Shape;527;p10"/>
          <p:cNvSpPr/>
          <p:nvPr/>
        </p:nvSpPr>
        <p:spPr>
          <a:xfrm>
            <a:off x="3386367" y="3746514"/>
            <a:ext cx="878282" cy="377156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Daniela Rana</a:t>
            </a:r>
            <a:endParaRPr/>
          </a:p>
        </p:txBody>
      </p:sp>
      <p:grpSp>
        <p:nvGrpSpPr>
          <p:cNvPr id="534" name="Google Shape;534;p10"/>
          <p:cNvGrpSpPr/>
          <p:nvPr/>
        </p:nvGrpSpPr>
        <p:grpSpPr>
          <a:xfrm>
            <a:off x="5826853" y="4170726"/>
            <a:ext cx="1656577" cy="1008778"/>
            <a:chOff x="4826432" y="525099"/>
            <a:chExt cx="3413912" cy="374724"/>
          </a:xfrm>
        </p:grpSpPr>
        <p:sp>
          <p:nvSpPr>
            <p:cNvPr id="535" name="Google Shape;535;p10"/>
            <p:cNvSpPr/>
            <p:nvPr/>
          </p:nvSpPr>
          <p:spPr>
            <a:xfrm>
              <a:off x="5171799" y="525099"/>
              <a:ext cx="2850990" cy="374724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10"/>
            <p:cNvSpPr txBox="1"/>
            <p:nvPr/>
          </p:nvSpPr>
          <p:spPr>
            <a:xfrm>
              <a:off x="4826432" y="631001"/>
              <a:ext cx="3413912" cy="2014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3575" tIns="8375" rIns="33575" bIns="83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i="0" u="none" strike="noStrike" cap="none" dirty="0">
                  <a:solidFill>
                    <a:schemeClr val="tx1"/>
                  </a:solidFill>
                  <a:latin typeface="Roboto"/>
                  <a:ea typeface="Roboto"/>
                  <a:cs typeface="Roboto"/>
                  <a:sym typeface="Roboto"/>
                </a:rPr>
                <a:t>Programs Development Specialist- </a:t>
              </a:r>
              <a:r>
                <a:rPr lang="en-US" sz="1200" b="1" i="0" u="none" strike="noStrike" cap="none" dirty="0">
                  <a:solidFill>
                    <a:srgbClr val="FF0000"/>
                  </a:solidFill>
                  <a:latin typeface="Roboto"/>
                  <a:ea typeface="Roboto"/>
                  <a:cs typeface="Roboto"/>
                  <a:sym typeface="Roboto"/>
                </a:rPr>
                <a:t>(in </a:t>
              </a:r>
              <a:r>
                <a:rPr lang="en-US" sz="1200" b="1" i="0" u="none" strike="noStrike" cap="none" dirty="0" err="1">
                  <a:solidFill>
                    <a:srgbClr val="FF0000"/>
                  </a:solidFill>
                  <a:latin typeface="Roboto"/>
                  <a:ea typeface="Roboto"/>
                  <a:cs typeface="Roboto"/>
                  <a:sym typeface="Roboto"/>
                </a:rPr>
                <a:t>maternità</a:t>
              </a:r>
              <a:r>
                <a:rPr lang="en-US" sz="1200" b="1" dirty="0">
                  <a:solidFill>
                    <a:srgbClr val="FF0000"/>
                  </a:solidFill>
                  <a:latin typeface="Roboto"/>
                  <a:ea typeface="Roboto"/>
                  <a:cs typeface="Roboto"/>
                  <a:sym typeface="Roboto"/>
                </a:rPr>
                <a:t>)</a:t>
              </a:r>
              <a:endParaRPr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543" name="Google Shape;543;p10"/>
          <p:cNvCxnSpPr>
            <a:cxnSpLocks/>
          </p:cNvCxnSpPr>
          <p:nvPr/>
        </p:nvCxnSpPr>
        <p:spPr>
          <a:xfrm>
            <a:off x="843498" y="3545175"/>
            <a:ext cx="1475222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544" name="Google Shape;544;p10"/>
          <p:cNvCxnSpPr>
            <a:cxnSpLocks/>
          </p:cNvCxnSpPr>
          <p:nvPr/>
        </p:nvCxnSpPr>
        <p:spPr>
          <a:xfrm flipV="1">
            <a:off x="787930" y="3545175"/>
            <a:ext cx="18729" cy="1561081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545" name="Google Shape;545;p10"/>
          <p:cNvSpPr/>
          <p:nvPr/>
        </p:nvSpPr>
        <p:spPr>
          <a:xfrm>
            <a:off x="291785" y="5163823"/>
            <a:ext cx="1026913" cy="368412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Jacopo Rovarini</a:t>
            </a:r>
            <a:endParaRPr sz="1200" b="1" i="0" u="none" strike="noStrike" cap="non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49" name="Google Shape;549;p10"/>
          <p:cNvSpPr/>
          <p:nvPr/>
        </p:nvSpPr>
        <p:spPr>
          <a:xfrm>
            <a:off x="11079321" y="5959140"/>
            <a:ext cx="1004445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100" b="1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Legame funzionale</a:t>
            </a:r>
            <a:endParaRPr/>
          </a:p>
        </p:txBody>
      </p:sp>
      <p:cxnSp>
        <p:nvCxnSpPr>
          <p:cNvPr id="550" name="Google Shape;550;p10"/>
          <p:cNvCxnSpPr/>
          <p:nvPr/>
        </p:nvCxnSpPr>
        <p:spPr>
          <a:xfrm>
            <a:off x="10260882" y="6233735"/>
            <a:ext cx="743747" cy="7764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551" name="Google Shape;551;p10"/>
          <p:cNvSpPr/>
          <p:nvPr/>
        </p:nvSpPr>
        <p:spPr>
          <a:xfrm>
            <a:off x="10414156" y="6527244"/>
            <a:ext cx="494571" cy="152891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rgbClr val="255186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2" name="Google Shape;552;p10"/>
          <p:cNvSpPr/>
          <p:nvPr/>
        </p:nvSpPr>
        <p:spPr>
          <a:xfrm>
            <a:off x="11004629" y="6421603"/>
            <a:ext cx="1176789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100" b="1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Collaboratore</a:t>
            </a:r>
            <a:endParaRPr/>
          </a:p>
        </p:txBody>
      </p:sp>
      <p:grpSp>
        <p:nvGrpSpPr>
          <p:cNvPr id="553" name="Google Shape;553;p10"/>
          <p:cNvGrpSpPr/>
          <p:nvPr/>
        </p:nvGrpSpPr>
        <p:grpSpPr>
          <a:xfrm>
            <a:off x="5262419" y="988420"/>
            <a:ext cx="1540086" cy="258430"/>
            <a:chOff x="5408079" y="531079"/>
            <a:chExt cx="2213626" cy="201492"/>
          </a:xfrm>
        </p:grpSpPr>
        <p:sp>
          <p:nvSpPr>
            <p:cNvPr id="554" name="Google Shape;554;p10"/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10"/>
            <p:cNvSpPr txBox="1"/>
            <p:nvPr/>
          </p:nvSpPr>
          <p:spPr>
            <a:xfrm>
              <a:off x="5408079" y="531079"/>
              <a:ext cx="2213625" cy="2014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Roboto"/>
                <a:buNone/>
              </a:pPr>
              <a:r>
                <a:rPr lang="it-IT" sz="1200" b="1" i="0" u="none" strike="noStrike" cap="none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Executive Director</a:t>
              </a:r>
              <a:endParaRPr/>
            </a:p>
          </p:txBody>
        </p:sp>
      </p:grpSp>
      <p:grpSp>
        <p:nvGrpSpPr>
          <p:cNvPr id="556" name="Google Shape;556;p10"/>
          <p:cNvGrpSpPr/>
          <p:nvPr/>
        </p:nvGrpSpPr>
        <p:grpSpPr>
          <a:xfrm>
            <a:off x="5277718" y="1951986"/>
            <a:ext cx="1614819" cy="554596"/>
            <a:chOff x="5350703" y="523139"/>
            <a:chExt cx="2312920" cy="210156"/>
          </a:xfrm>
        </p:grpSpPr>
        <p:sp>
          <p:nvSpPr>
            <p:cNvPr id="557" name="Google Shape;557;p10"/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10"/>
            <p:cNvSpPr txBox="1"/>
            <p:nvPr/>
          </p:nvSpPr>
          <p:spPr>
            <a:xfrm>
              <a:off x="5350703" y="523139"/>
              <a:ext cx="2312920" cy="21015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Roboto"/>
                <a:buNone/>
              </a:pPr>
              <a:r>
                <a:rPr lang="it-IT" sz="1200" b="1" i="0" u="none" strike="noStrike" cap="none" dirty="0" err="1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Deputy</a:t>
              </a:r>
              <a:r>
                <a:rPr lang="it-IT" sz="1200" b="1" i="0" u="none" strike="noStrike" cap="none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 Executive Director/Head of Programs</a:t>
              </a:r>
              <a:endParaRPr sz="1200" b="1" i="0" u="none" strike="noStrike" cap="none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64" name="Google Shape;512;p10">
            <a:extLst>
              <a:ext uri="{FF2B5EF4-FFF2-40B4-BE49-F238E27FC236}">
                <a16:creationId xmlns:a16="http://schemas.microsoft.com/office/drawing/2014/main" id="{CDE1A1E2-BDEF-4D26-BAD4-BCA572CFCEC4}"/>
              </a:ext>
            </a:extLst>
          </p:cNvPr>
          <p:cNvGrpSpPr/>
          <p:nvPr/>
        </p:nvGrpSpPr>
        <p:grpSpPr>
          <a:xfrm>
            <a:off x="3318004" y="4122504"/>
            <a:ext cx="1030224" cy="608529"/>
            <a:chOff x="5265440" y="531079"/>
            <a:chExt cx="2413159" cy="211701"/>
          </a:xfrm>
        </p:grpSpPr>
        <p:sp>
          <p:nvSpPr>
            <p:cNvPr id="65" name="Google Shape;513;p10">
              <a:extLst>
                <a:ext uri="{FF2B5EF4-FFF2-40B4-BE49-F238E27FC236}">
                  <a16:creationId xmlns:a16="http://schemas.microsoft.com/office/drawing/2014/main" id="{8C9760EB-86CC-4A8D-97FD-E6958B1DD264}"/>
                </a:ext>
              </a:extLst>
            </p:cNvPr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514;p10">
              <a:extLst>
                <a:ext uri="{FF2B5EF4-FFF2-40B4-BE49-F238E27FC236}">
                  <a16:creationId xmlns:a16="http://schemas.microsoft.com/office/drawing/2014/main" id="{7E63610A-8028-4466-A21C-8FAEFCAAED20}"/>
                </a:ext>
              </a:extLst>
            </p:cNvPr>
            <p:cNvSpPr txBox="1"/>
            <p:nvPr/>
          </p:nvSpPr>
          <p:spPr>
            <a:xfrm>
              <a:off x="5265440" y="541289"/>
              <a:ext cx="2413159" cy="2014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Roboto"/>
                <a:buNone/>
              </a:pPr>
              <a:r>
                <a:rPr lang="it-IT" sz="1200" b="1" i="0" u="none" strike="noStrike" cap="none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Program Development </a:t>
              </a:r>
              <a:r>
                <a:rPr lang="it-IT" sz="1200" b="1" i="0" u="none" strike="noStrike" cap="none" dirty="0" err="1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Specialist</a:t>
              </a:r>
              <a:endParaRPr sz="1200" b="1" i="0" u="none" strike="noStrike" cap="none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70" name="Google Shape;512;p10">
            <a:extLst>
              <a:ext uri="{FF2B5EF4-FFF2-40B4-BE49-F238E27FC236}">
                <a16:creationId xmlns:a16="http://schemas.microsoft.com/office/drawing/2014/main" id="{7E307BFE-6A54-4436-8ED8-847EA92D36C7}"/>
              </a:ext>
            </a:extLst>
          </p:cNvPr>
          <p:cNvGrpSpPr/>
          <p:nvPr/>
        </p:nvGrpSpPr>
        <p:grpSpPr>
          <a:xfrm>
            <a:off x="4789000" y="4167431"/>
            <a:ext cx="1075103" cy="571299"/>
            <a:chOff x="5265440" y="531079"/>
            <a:chExt cx="2413159" cy="211701"/>
          </a:xfrm>
        </p:grpSpPr>
        <p:sp>
          <p:nvSpPr>
            <p:cNvPr id="71" name="Google Shape;513;p10">
              <a:extLst>
                <a:ext uri="{FF2B5EF4-FFF2-40B4-BE49-F238E27FC236}">
                  <a16:creationId xmlns:a16="http://schemas.microsoft.com/office/drawing/2014/main" id="{59AE9D17-F264-4442-BCC4-AC6DBC62FC6D}"/>
                </a:ext>
              </a:extLst>
            </p:cNvPr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514;p10">
              <a:extLst>
                <a:ext uri="{FF2B5EF4-FFF2-40B4-BE49-F238E27FC236}">
                  <a16:creationId xmlns:a16="http://schemas.microsoft.com/office/drawing/2014/main" id="{E47530B0-8E16-46C6-9342-C3FF8B53A954}"/>
                </a:ext>
              </a:extLst>
            </p:cNvPr>
            <p:cNvSpPr txBox="1"/>
            <p:nvPr/>
          </p:nvSpPr>
          <p:spPr>
            <a:xfrm>
              <a:off x="5265440" y="541289"/>
              <a:ext cx="2413159" cy="2014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7600" rIns="30475" bIns="76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Roboto"/>
                <a:buNone/>
              </a:pPr>
              <a:r>
                <a:rPr lang="it-IT" sz="1200" b="1" i="0" u="none" strike="noStrike" cap="none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Program Development </a:t>
              </a:r>
              <a:r>
                <a:rPr lang="it-IT" sz="1200" b="1" i="0" u="none" strike="noStrike" cap="none" dirty="0" err="1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Specialist</a:t>
              </a:r>
              <a:endParaRPr sz="1200" b="1" i="0" u="none" strike="noStrike" cap="none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cxnSp>
        <p:nvCxnSpPr>
          <p:cNvPr id="8" name="Google Shape;508;p10">
            <a:extLst>
              <a:ext uri="{FF2B5EF4-FFF2-40B4-BE49-F238E27FC236}">
                <a16:creationId xmlns:a16="http://schemas.microsoft.com/office/drawing/2014/main" id="{9E07028E-F698-EC67-AB99-5366299D7B6D}"/>
              </a:ext>
            </a:extLst>
          </p:cNvPr>
          <p:cNvCxnSpPr>
            <a:cxnSpLocks/>
          </p:cNvCxnSpPr>
          <p:nvPr/>
        </p:nvCxnSpPr>
        <p:spPr>
          <a:xfrm>
            <a:off x="6930130" y="1790559"/>
            <a:ext cx="3031209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grpSp>
        <p:nvGrpSpPr>
          <p:cNvPr id="13" name="Google Shape;574;p11">
            <a:extLst>
              <a:ext uri="{FF2B5EF4-FFF2-40B4-BE49-F238E27FC236}">
                <a16:creationId xmlns:a16="http://schemas.microsoft.com/office/drawing/2014/main" id="{454582F2-D3CF-3B39-F6D9-33FBD3DB6DDE}"/>
              </a:ext>
            </a:extLst>
          </p:cNvPr>
          <p:cNvGrpSpPr/>
          <p:nvPr/>
        </p:nvGrpSpPr>
        <p:grpSpPr>
          <a:xfrm>
            <a:off x="8964493" y="2753766"/>
            <a:ext cx="2040136" cy="680350"/>
            <a:chOff x="5313933" y="530920"/>
            <a:chExt cx="2323914" cy="201651"/>
          </a:xfrm>
        </p:grpSpPr>
        <p:sp>
          <p:nvSpPr>
            <p:cNvPr id="14" name="Google Shape;575;p11">
              <a:extLst>
                <a:ext uri="{FF2B5EF4-FFF2-40B4-BE49-F238E27FC236}">
                  <a16:creationId xmlns:a16="http://schemas.microsoft.com/office/drawing/2014/main" id="{C422AF8B-75C6-53A2-230A-7B1BE503FC39}"/>
                </a:ext>
              </a:extLst>
            </p:cNvPr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576;p11">
              <a:extLst>
                <a:ext uri="{FF2B5EF4-FFF2-40B4-BE49-F238E27FC236}">
                  <a16:creationId xmlns:a16="http://schemas.microsoft.com/office/drawing/2014/main" id="{5114922A-D4D3-CCD3-C2F5-FAC2964DB43A}"/>
                </a:ext>
              </a:extLst>
            </p:cNvPr>
            <p:cNvSpPr txBox="1"/>
            <p:nvPr/>
          </p:nvSpPr>
          <p:spPr>
            <a:xfrm>
              <a:off x="5313933" y="530920"/>
              <a:ext cx="2323914" cy="2014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3575" tIns="8375" rIns="33575" bIns="83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i="0" u="none" strike="noStrike" cap="none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Focal Point for</a:t>
              </a: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i="0" u="none" strike="noStrike" cap="none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Global Citizenship &amp; Awareness Programs Coordinator</a:t>
              </a:r>
              <a:endParaRPr lang="en-US" dirty="0"/>
            </a:p>
          </p:txBody>
        </p:sp>
      </p:grpSp>
      <p:grpSp>
        <p:nvGrpSpPr>
          <p:cNvPr id="42" name="Google Shape;598;p11">
            <a:extLst>
              <a:ext uri="{FF2B5EF4-FFF2-40B4-BE49-F238E27FC236}">
                <a16:creationId xmlns:a16="http://schemas.microsoft.com/office/drawing/2014/main" id="{42729F12-3201-A32B-EACE-500D45FA0A28}"/>
              </a:ext>
            </a:extLst>
          </p:cNvPr>
          <p:cNvGrpSpPr/>
          <p:nvPr/>
        </p:nvGrpSpPr>
        <p:grpSpPr>
          <a:xfrm>
            <a:off x="11058579" y="5502962"/>
            <a:ext cx="931195" cy="377923"/>
            <a:chOff x="5408079" y="531079"/>
            <a:chExt cx="2213626" cy="201492"/>
          </a:xfrm>
        </p:grpSpPr>
        <p:sp>
          <p:nvSpPr>
            <p:cNvPr id="43" name="Google Shape;599;p11">
              <a:extLst>
                <a:ext uri="{FF2B5EF4-FFF2-40B4-BE49-F238E27FC236}">
                  <a16:creationId xmlns:a16="http://schemas.microsoft.com/office/drawing/2014/main" id="{17CFADBC-0CCE-7138-3137-CCE358E0A624}"/>
                </a:ext>
              </a:extLst>
            </p:cNvPr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600;p11">
              <a:extLst>
                <a:ext uri="{FF2B5EF4-FFF2-40B4-BE49-F238E27FC236}">
                  <a16:creationId xmlns:a16="http://schemas.microsoft.com/office/drawing/2014/main" id="{4471C88B-D5FC-9C69-9348-EE811825427A}"/>
                </a:ext>
              </a:extLst>
            </p:cNvPr>
            <p:cNvSpPr txBox="1"/>
            <p:nvPr/>
          </p:nvSpPr>
          <p:spPr>
            <a:xfrm>
              <a:off x="5408079" y="531079"/>
              <a:ext cx="2213625" cy="2014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3575" tIns="8375" rIns="33575" bIns="83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200" b="1" i="0" u="none" strike="noStrike" cap="none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Programs Consultant</a:t>
              </a:r>
              <a:endParaRPr dirty="0"/>
            </a:p>
          </p:txBody>
        </p:sp>
      </p:grpSp>
      <p:cxnSp>
        <p:nvCxnSpPr>
          <p:cNvPr id="48" name="Google Shape;543;p10">
            <a:extLst>
              <a:ext uri="{FF2B5EF4-FFF2-40B4-BE49-F238E27FC236}">
                <a16:creationId xmlns:a16="http://schemas.microsoft.com/office/drawing/2014/main" id="{8B8CA093-41F2-A9FA-7832-B32340786F08}"/>
              </a:ext>
            </a:extLst>
          </p:cNvPr>
          <p:cNvCxnSpPr>
            <a:cxnSpLocks/>
            <a:stCxn id="15" idx="3"/>
          </p:cNvCxnSpPr>
          <p:nvPr/>
        </p:nvCxnSpPr>
        <p:spPr>
          <a:xfrm>
            <a:off x="11004629" y="3093673"/>
            <a:ext cx="551110" cy="1246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4" name="Immagine 1">
            <a:extLst>
              <a:ext uri="{FF2B5EF4-FFF2-40B4-BE49-F238E27FC236}">
                <a16:creationId xmlns:a16="http://schemas.microsoft.com/office/drawing/2014/main" id="{114627A0-9F6B-C4FB-297E-9F9CA0327849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54785" cy="11303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cxnSp>
        <p:nvCxnSpPr>
          <p:cNvPr id="11" name="Google Shape;543;p10">
            <a:extLst>
              <a:ext uri="{FF2B5EF4-FFF2-40B4-BE49-F238E27FC236}">
                <a16:creationId xmlns:a16="http://schemas.microsoft.com/office/drawing/2014/main" id="{65159F18-6F67-0671-72AC-42C1ED112749}"/>
              </a:ext>
            </a:extLst>
          </p:cNvPr>
          <p:cNvCxnSpPr>
            <a:cxnSpLocks/>
          </p:cNvCxnSpPr>
          <p:nvPr/>
        </p:nvCxnSpPr>
        <p:spPr>
          <a:xfrm flipH="1" flipV="1">
            <a:off x="11555739" y="3145063"/>
            <a:ext cx="25804" cy="1853185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41" name="Google Shape;594;p11">
            <a:extLst>
              <a:ext uri="{FF2B5EF4-FFF2-40B4-BE49-F238E27FC236}">
                <a16:creationId xmlns:a16="http://schemas.microsoft.com/office/drawing/2014/main" id="{AD65ED06-B094-997C-7CA2-C8681A77EF49}"/>
              </a:ext>
            </a:extLst>
          </p:cNvPr>
          <p:cNvSpPr/>
          <p:nvPr/>
        </p:nvSpPr>
        <p:spPr>
          <a:xfrm>
            <a:off x="11022555" y="5048392"/>
            <a:ext cx="987961" cy="422994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322" b="1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Francesca Simi</a:t>
            </a:r>
            <a:endParaRPr/>
          </a:p>
        </p:txBody>
      </p:sp>
      <p:cxnSp>
        <p:nvCxnSpPr>
          <p:cNvPr id="2" name="Google Shape;543;p10">
            <a:extLst>
              <a:ext uri="{FF2B5EF4-FFF2-40B4-BE49-F238E27FC236}">
                <a16:creationId xmlns:a16="http://schemas.microsoft.com/office/drawing/2014/main" id="{8789795C-2658-1A07-0583-EDFF40B0DE02}"/>
              </a:ext>
            </a:extLst>
          </p:cNvPr>
          <p:cNvCxnSpPr>
            <a:cxnSpLocks/>
            <a:stCxn id="5" idx="0"/>
          </p:cNvCxnSpPr>
          <p:nvPr/>
        </p:nvCxnSpPr>
        <p:spPr>
          <a:xfrm flipV="1">
            <a:off x="10192349" y="3423608"/>
            <a:ext cx="0" cy="1615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5" name="Google Shape;594;p11">
            <a:extLst>
              <a:ext uri="{FF2B5EF4-FFF2-40B4-BE49-F238E27FC236}">
                <a16:creationId xmlns:a16="http://schemas.microsoft.com/office/drawing/2014/main" id="{FBC86572-F7E9-5354-74A3-62724599DE09}"/>
              </a:ext>
            </a:extLst>
          </p:cNvPr>
          <p:cNvSpPr/>
          <p:nvPr/>
        </p:nvSpPr>
        <p:spPr>
          <a:xfrm>
            <a:off x="9687201" y="5038708"/>
            <a:ext cx="1010296" cy="485763"/>
          </a:xfrm>
          <a:prstGeom prst="rect">
            <a:avLst/>
          </a:prstGeom>
          <a:solidFill>
            <a:schemeClr val="lt1"/>
          </a:solidFill>
          <a:ln w="57150" cap="flat" cmpd="sng">
            <a:solidFill>
              <a:srgbClr val="255186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dirty="0">
                <a:solidFill>
                  <a:schemeClr val="dk1"/>
                </a:solidFill>
                <a:latin typeface="Roboto"/>
                <a:ea typeface="Roboto"/>
                <a:sym typeface="Roboto"/>
              </a:rPr>
              <a:t>Mariangela Clemente </a:t>
            </a:r>
            <a:endParaRPr sz="1200" dirty="0"/>
          </a:p>
        </p:txBody>
      </p:sp>
      <p:grpSp>
        <p:nvGrpSpPr>
          <p:cNvPr id="16" name="Google Shape;598;p11">
            <a:extLst>
              <a:ext uri="{FF2B5EF4-FFF2-40B4-BE49-F238E27FC236}">
                <a16:creationId xmlns:a16="http://schemas.microsoft.com/office/drawing/2014/main" id="{E0B89AB2-C99F-E91C-F38F-B7C2E34AD01A}"/>
              </a:ext>
            </a:extLst>
          </p:cNvPr>
          <p:cNvGrpSpPr/>
          <p:nvPr/>
        </p:nvGrpSpPr>
        <p:grpSpPr>
          <a:xfrm>
            <a:off x="9732161" y="5541815"/>
            <a:ext cx="931195" cy="377923"/>
            <a:chOff x="5408079" y="531079"/>
            <a:chExt cx="2213626" cy="201492"/>
          </a:xfrm>
        </p:grpSpPr>
        <p:sp>
          <p:nvSpPr>
            <p:cNvPr id="17" name="Google Shape;599;p11">
              <a:extLst>
                <a:ext uri="{FF2B5EF4-FFF2-40B4-BE49-F238E27FC236}">
                  <a16:creationId xmlns:a16="http://schemas.microsoft.com/office/drawing/2014/main" id="{7456672B-9ADA-AE89-C606-B78EECDDDB16}"/>
                </a:ext>
              </a:extLst>
            </p:cNvPr>
            <p:cNvSpPr/>
            <p:nvPr/>
          </p:nvSpPr>
          <p:spPr>
            <a:xfrm>
              <a:off x="5408080" y="531079"/>
              <a:ext cx="2213625" cy="201492"/>
            </a:xfrm>
            <a:prstGeom prst="rect">
              <a:avLst/>
            </a:prstGeom>
            <a:solidFill>
              <a:srgbClr val="CACACA">
                <a:alpha val="89803"/>
              </a:srgbClr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600;p11">
              <a:extLst>
                <a:ext uri="{FF2B5EF4-FFF2-40B4-BE49-F238E27FC236}">
                  <a16:creationId xmlns:a16="http://schemas.microsoft.com/office/drawing/2014/main" id="{35D1F98E-B4D4-B266-2B97-EB9801463F64}"/>
                </a:ext>
              </a:extLst>
            </p:cNvPr>
            <p:cNvSpPr txBox="1"/>
            <p:nvPr/>
          </p:nvSpPr>
          <p:spPr>
            <a:xfrm>
              <a:off x="5408079" y="531079"/>
              <a:ext cx="2213625" cy="2014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3575" tIns="8375" rIns="33575" bIns="83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200" b="1" i="0" u="none" strike="noStrike" cap="none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Programs Consultant</a:t>
              </a:r>
              <a:endParaRPr dirty="0"/>
            </a:p>
          </p:txBody>
        </p:sp>
      </p:grpSp>
      <p:cxnSp>
        <p:nvCxnSpPr>
          <p:cNvPr id="35" name="Google Shape;508;p10">
            <a:extLst>
              <a:ext uri="{FF2B5EF4-FFF2-40B4-BE49-F238E27FC236}">
                <a16:creationId xmlns:a16="http://schemas.microsoft.com/office/drawing/2014/main" id="{14977C52-1391-C5E8-7405-0B41DD1F4527}"/>
              </a:ext>
            </a:extLst>
          </p:cNvPr>
          <p:cNvCxnSpPr>
            <a:cxnSpLocks/>
          </p:cNvCxnSpPr>
          <p:nvPr/>
        </p:nvCxnSpPr>
        <p:spPr>
          <a:xfrm>
            <a:off x="9961339" y="1790559"/>
            <a:ext cx="0" cy="657101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885</TotalTime>
  <Words>526</Words>
  <Application>Microsoft Office PowerPoint</Application>
  <PresentationFormat>Widescreen</PresentationFormat>
  <Paragraphs>163</Paragraphs>
  <Slides>9</Slides>
  <Notes>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Calibri</vt:lpstr>
      <vt:lpstr>Roboto</vt:lpstr>
      <vt:lpstr>Arial</vt:lpstr>
      <vt:lpstr>Tema di Office</vt:lpstr>
      <vt:lpstr>Organigramma – Executive Director Reporting Line</vt:lpstr>
      <vt:lpstr>             Organigramma – Human Resources and beyond</vt:lpstr>
      <vt:lpstr>Organigramma – Administration &amp; Finance </vt:lpstr>
      <vt:lpstr>Organigramma – Communication, Digital &amp; Social Area</vt:lpstr>
      <vt:lpstr>             Organigramma – Individual &amp; Middle Donors Area</vt:lpstr>
      <vt:lpstr>     Organigramma – Donor Loyalty unit </vt:lpstr>
      <vt:lpstr>        Organigramma – Donors Acquisition &amp; Fundraising Innovation Unit</vt:lpstr>
      <vt:lpstr>   Organigramma – Strategic Partnership &amp; High Value Donor Area</vt:lpstr>
      <vt:lpstr>               Organigramma – Programs &amp; Awareness Department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Organigramma – Executive Director Reporting Line</dc:title>
  <cp:lastModifiedBy>Ciro Genovese</cp:lastModifiedBy>
  <cp:revision>138</cp:revision>
  <dcterms:created xsi:type="dcterms:W3CDTF">2019-09-06T07:28:12Z</dcterms:created>
  <dcterms:modified xsi:type="dcterms:W3CDTF">2024-03-12T08:24:12Z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