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4"/>
  </p:notesMasterIdLst>
  <p:sldIdLst>
    <p:sldId id="256" r:id="rId2"/>
    <p:sldId id="331" r:id="rId3"/>
    <p:sldId id="333" r:id="rId4"/>
    <p:sldId id="347" r:id="rId5"/>
    <p:sldId id="348" r:id="rId6"/>
    <p:sldId id="341" r:id="rId7"/>
    <p:sldId id="338" r:id="rId8"/>
    <p:sldId id="342" r:id="rId9"/>
    <p:sldId id="343" r:id="rId10"/>
    <p:sldId id="346" r:id="rId11"/>
    <p:sldId id="349" r:id="rId12"/>
    <p:sldId id="339" r:id="rId1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o Carlin" initials="MC" lastIdx="1" clrIdx="0">
    <p:extLst>
      <p:ext uri="{19B8F6BF-5375-455C-9EA6-DF929625EA0E}">
        <p15:presenceInfo xmlns:p15="http://schemas.microsoft.com/office/powerpoint/2012/main" userId="60d6848ef05ab88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6CF4"/>
    <a:srgbClr val="5F86CD"/>
    <a:srgbClr val="F47820"/>
    <a:srgbClr val="0E4E91"/>
    <a:srgbClr val="FF2600"/>
    <a:srgbClr val="21447A"/>
    <a:srgbClr val="E46F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27102A9-8310-4765-A935-A1911B00CA55}" styleName="Stile chiaro 1 - Color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ile chiaro 3 - Color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Stile medio 1 - Color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87" autoAdjust="0"/>
    <p:restoredTop sz="89988" autoAdjust="0"/>
  </p:normalViewPr>
  <p:slideViewPr>
    <p:cSldViewPr snapToGrid="0" snapToObjects="1">
      <p:cViewPr varScale="1">
        <p:scale>
          <a:sx n="96" d="100"/>
          <a:sy n="96" d="100"/>
        </p:scale>
        <p:origin x="84" y="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Grafico%20in%20Microsoft%20PowerPoint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2016\ufficio$\A%20computer%20ufficio\Amministrazione\Bilancio\2024\coordinamento\suddivisione%20progetti%20sad%20e%20missionari%20trienni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 dirty="0" smtClean="0"/>
              <a:t>SUDDIVISIONE ENTRATE</a:t>
            </a:r>
            <a:r>
              <a:rPr lang="it-IT" b="1" baseline="0" dirty="0" smtClean="0"/>
              <a:t> PER</a:t>
            </a:r>
            <a:r>
              <a:rPr lang="it-IT" b="1" dirty="0" smtClean="0"/>
              <a:t> PROGETTI,</a:t>
            </a:r>
            <a:r>
              <a:rPr lang="it-IT" b="1" baseline="0" dirty="0" smtClean="0"/>
              <a:t> SAD E MISSIONARI</a:t>
            </a:r>
            <a:endParaRPr lang="it-IT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'[Grafico in Microsoft PowerPoint]Foglio1'!$A$3</c:f>
              <c:strCache>
                <c:ptCount val="1"/>
                <c:pt idx="0">
                  <c:v>progetti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'[Grafico in Microsoft PowerPoint]Foglio1'!$B$2:$D$2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'[Grafico in Microsoft PowerPoint]Foglio1'!$B$3:$D$3</c:f>
              <c:numCache>
                <c:formatCode>_-* #,##0.00\ [$€-410]_-;\-* #,##0.00\ [$€-410]_-;_-* "-"??\ [$€-410]_-;_-@_-</c:formatCode>
                <c:ptCount val="3"/>
                <c:pt idx="0">
                  <c:v>1077596.2799999998</c:v>
                </c:pt>
                <c:pt idx="1">
                  <c:v>1131697.9000000001</c:v>
                </c:pt>
                <c:pt idx="2">
                  <c:v>1281735.8</c:v>
                </c:pt>
              </c:numCache>
            </c:numRef>
          </c:val>
        </c:ser>
        <c:ser>
          <c:idx val="1"/>
          <c:order val="1"/>
          <c:tx>
            <c:strRef>
              <c:f>'[Grafico in Microsoft PowerPoint]Foglio1'!$A$4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863354037267078E-2"/>
                  <c:y val="-8.716223693473000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08074534161490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08074534161479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'[Grafico in Microsoft PowerPoint]Foglio1'!$B$2:$D$2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'[Grafico in Microsoft PowerPoint]Foglio1'!$B$4:$D$4</c:f>
              <c:numCache>
                <c:formatCode>_-* #,##0.00\ [$€-410]_-;\-* #,##0.00\ [$€-410]_-;_-* "-"??\ [$€-410]_-;_-@_-</c:formatCode>
                <c:ptCount val="3"/>
                <c:pt idx="0">
                  <c:v>551598.30000000005</c:v>
                </c:pt>
                <c:pt idx="1">
                  <c:v>548114.31999999995</c:v>
                </c:pt>
                <c:pt idx="2">
                  <c:v>538680.82999999996</c:v>
                </c:pt>
              </c:numCache>
            </c:numRef>
          </c:val>
        </c:ser>
        <c:ser>
          <c:idx val="2"/>
          <c:order val="2"/>
          <c:tx>
            <c:strRef>
              <c:f>'[Grafico in Microsoft PowerPoint]Foglio1'!$A$5</c:f>
              <c:strCache>
                <c:ptCount val="1"/>
                <c:pt idx="0">
                  <c:v>missionari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7878787878787186E-3"/>
                  <c:y val="7.04535349229006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1.0568030238435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'[Grafico in Microsoft PowerPoint]Foglio1'!$B$2:$D$2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'[Grafico in Microsoft PowerPoint]Foglio1'!$B$5:$D$5</c:f>
              <c:numCache>
                <c:formatCode>_-* #,##0.00\ [$€-410]_-;\-* #,##0.00\ [$€-410]_-;_-* "-"??\ [$€-410]_-;_-@_-</c:formatCode>
                <c:ptCount val="3"/>
                <c:pt idx="0">
                  <c:v>37400.93</c:v>
                </c:pt>
                <c:pt idx="1">
                  <c:v>36392.43</c:v>
                </c:pt>
                <c:pt idx="2">
                  <c:v>28683.43</c:v>
                </c:pt>
              </c:numCache>
            </c:numRef>
          </c:val>
        </c:ser>
        <c:ser>
          <c:idx val="3"/>
          <c:order val="3"/>
          <c:tx>
            <c:strRef>
              <c:f>'[Grafico in Microsoft PowerPoint]Foglio1'!$A$6</c:f>
              <c:strCache>
                <c:ptCount val="1"/>
                <c:pt idx="0">
                  <c:v>5x1000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1136060476870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2.81814139691607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527950310560146E-3"/>
                  <c:y val="-2.1394614397171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'[Grafico in Microsoft PowerPoint]Foglio1'!$B$2:$D$2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'[Grafico in Microsoft PowerPoint]Foglio1'!$B$6:$D$6</c:f>
              <c:numCache>
                <c:formatCode>_-* #,##0.00\ [$€-410]_-;\-* #,##0.00\ [$€-410]_-;_-* "-"??\ [$€-410]_-;_-@_-</c:formatCode>
                <c:ptCount val="3"/>
                <c:pt idx="0">
                  <c:v>65294.42</c:v>
                </c:pt>
                <c:pt idx="1">
                  <c:v>64856.52</c:v>
                </c:pt>
                <c:pt idx="2">
                  <c:v>58351.08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700283056"/>
        <c:axId val="-1700282512"/>
        <c:extLst>
          <c:ext xmlns:c15="http://schemas.microsoft.com/office/drawing/2012/chart" uri="{02D57815-91ED-43cb-92C2-25804820EDAC}">
            <c15:filteredBar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'[Grafico in Microsoft PowerPoint]Foglio1'!$A$7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'[Grafico in Microsoft PowerPoint]Foglio1'!$B$2:$D$2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2023</c:v>
                      </c:pt>
                      <c:pt idx="1">
                        <c:v>2024</c:v>
                      </c:pt>
                      <c:pt idx="2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'[Grafico in Microsoft PowerPoint]Foglio1'!$B$7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val>
              </c15:ser>
            </c15:filteredBarSeries>
          </c:ext>
        </c:extLst>
      </c:barChart>
      <c:catAx>
        <c:axId val="-17002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700282512"/>
        <c:crosses val="autoZero"/>
        <c:auto val="1"/>
        <c:lblAlgn val="ctr"/>
        <c:lblOffset val="100"/>
        <c:noMultiLvlLbl val="0"/>
      </c:catAx>
      <c:valAx>
        <c:axId val="-170028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0\ [$€-410]_-;\-* #,##0.00\ [$€-410]_-;_-* &quot;-&quot;??\ [$€-410]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70028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/>
              <a:t>Andamento</a:t>
            </a:r>
            <a:r>
              <a:rPr lang="en-US" sz="2800" baseline="0"/>
              <a:t> entrate/uscite triennio</a:t>
            </a:r>
            <a:endParaRPr lang="en-US" sz="28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8345226223658492"/>
          <c:y val="0.289216862297138"/>
          <c:w val="0.77273797025371826"/>
          <c:h val="0.59236840186643336"/>
        </c:manualLayout>
      </c:layout>
      <c:lineChart>
        <c:grouping val="standard"/>
        <c:varyColors val="0"/>
        <c:ser>
          <c:idx val="0"/>
          <c:order val="0"/>
          <c:tx>
            <c:strRef>
              <c:f>'costi e ricavi'!$A$2</c:f>
              <c:strCache>
                <c:ptCount val="1"/>
                <c:pt idx="0">
                  <c:v>TOTALE COSTI</c:v>
                </c:pt>
              </c:strCache>
            </c:strRef>
          </c:tx>
          <c:spPr>
            <a:ln w="38100" cap="flat" cmpd="dbl" algn="ctr">
              <a:solidFill>
                <a:schemeClr val="accent1"/>
              </a:solidFill>
              <a:miter lim="800000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4527777777777771E-2"/>
                  <c:y val="6.48148148148148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0095144356955384E-2"/>
                  <c:y val="7.87037037037036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6668257006287691E-2"/>
                  <c:y val="6.16858307334559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'costi e ricavi'!$B$1:$D$1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'costi e ricavi'!$B$2:$D$2</c:f>
              <c:numCache>
                <c:formatCode>_(* #,##0.00_);_(* \(#,##0.00\);_(* "-"??_);_(@_)</c:formatCode>
                <c:ptCount val="3"/>
                <c:pt idx="0">
                  <c:v>2166834.8199999998</c:v>
                </c:pt>
                <c:pt idx="1">
                  <c:v>2251828.0099999998</c:v>
                </c:pt>
                <c:pt idx="2">
                  <c:v>2259202.94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'costi e ricavi'!$A$3</c:f>
              <c:strCache>
                <c:ptCount val="1"/>
                <c:pt idx="0">
                  <c:v>TOTALE RICAVI</c:v>
                </c:pt>
              </c:strCache>
            </c:strRef>
          </c:tx>
          <c:spPr>
            <a:ln w="38100" cap="flat" cmpd="dbl" algn="ctr">
              <a:solidFill>
                <a:schemeClr val="accent2"/>
              </a:solidFill>
              <a:miter lim="800000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9.2861111111111116E-2"/>
                  <c:y val="5.09259259259260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0095144356955384E-2"/>
                  <c:y val="6.94444444444445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1747417301801559E-2"/>
                  <c:y val="-4.62643730500919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'costi e ricavi'!$B$1:$D$1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'costi e ricavi'!$B$3:$D$3</c:f>
              <c:numCache>
                <c:formatCode>_(* #,##0.00_);_(* \(#,##0.00\);_(* "-"??_);_(@_)</c:formatCode>
                <c:ptCount val="3"/>
                <c:pt idx="0">
                  <c:v>2016543.11</c:v>
                </c:pt>
                <c:pt idx="1">
                  <c:v>2069970.72</c:v>
                </c:pt>
                <c:pt idx="2">
                  <c:v>2322131.16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1642579376"/>
        <c:axId val="-1642575024"/>
      </c:lineChart>
      <c:catAx>
        <c:axId val="-1642579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642575024"/>
        <c:crosses val="autoZero"/>
        <c:auto val="1"/>
        <c:lblAlgn val="ctr"/>
        <c:lblOffset val="100"/>
        <c:noMultiLvlLbl val="0"/>
      </c:catAx>
      <c:valAx>
        <c:axId val="-164257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164257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2684" tIns="46342" rIns="92684" bIns="46342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2684" tIns="46342" rIns="92684" bIns="46342" rtlCol="0"/>
          <a:lstStyle>
            <a:lvl1pPr algn="r">
              <a:defRPr sz="1200"/>
            </a:lvl1pPr>
          </a:lstStyle>
          <a:p>
            <a:fld id="{3770CB78-CBC4-4C27-8E3E-38D2A2F1074C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84" tIns="46342" rIns="92684" bIns="46342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2684" tIns="46342" rIns="92684" bIns="46342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2684" tIns="46342" rIns="92684" bIns="46342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2684" tIns="46342" rIns="92684" bIns="46342" rtlCol="0" anchor="b"/>
          <a:lstStyle>
            <a:lvl1pPr algn="r">
              <a:defRPr sz="1200"/>
            </a:lvl1pPr>
          </a:lstStyle>
          <a:p>
            <a:fld id="{76B037D7-3558-4782-8F76-82BB1B0D22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2074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7FA0A25-8FE9-E947-AD08-F55191A632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33FB0744-E184-ED42-9C09-814BF3C26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90E29307-EC94-AF42-ACC7-FC8335AA2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7D12-DD39-024B-B41A-23D3B10670D1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09B52BA2-34DB-3344-951F-A0A0742FE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764BD1D7-1F8D-3D4B-A37E-A214BFE93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F9C3-BD9C-9545-BE31-1088E74B1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391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D2E81DF0-05BE-AD44-B926-43A6C8E40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CAAE4568-CA94-4F42-A2C9-BBF9C083D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E4E26A99-EA22-104C-9631-0A5FAB7FF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7D12-DD39-024B-B41A-23D3B10670D1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81CE6FE0-D6F8-2544-B9B3-5D8A742E4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2D44A2E2-8152-584D-B619-6B1E6F328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F9C3-BD9C-9545-BE31-1088E74B1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3574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B3B4D296-62A9-1846-B1EC-F24DCC203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C24E3268-9933-6D47-BB91-4CCE52DAC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6011CB03-150F-6849-AB3B-B150063A4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7D12-DD39-024B-B41A-23D3B10670D1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C358C880-45BA-8048-B994-D8C88C0AA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1A596B19-0CD4-9C4E-A89C-FD4C15F4C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F9C3-BD9C-9545-BE31-1088E74B1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21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05EB7B7-0E02-9940-B79F-DA678EE5E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9CD26744-ED91-4740-8D0E-85BF1AE5D9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9EB3CB8F-2CC2-0948-B505-2B9F1AACB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E81830AE-EA02-874C-959E-29BCD5BDD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7D12-DD39-024B-B41A-23D3B10670D1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C4755EF6-DBFB-A24C-9DF6-9421EFB0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FB456237-0EC7-9E43-8DCD-8CB6987B8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F9C3-BD9C-9545-BE31-1088E74B1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017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CA0C28E1-D4CF-484F-AF1D-24C853218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8E7D9926-E30D-A741-9F85-D191D17AF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A7928A32-3220-E144-8982-C3A7EE537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="" xmlns:a16="http://schemas.microsoft.com/office/drawing/2014/main" id="{E1563787-CE1B-1647-98F6-75D0C903D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C2423512-62A5-524F-AA08-C56BEFBE18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BB086097-F3E4-6246-9C26-7C7FA9640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7D12-DD39-024B-B41A-23D3B10670D1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D9A33F5F-5919-9D4C-8BBC-F419777C9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0E1EB4A0-2E0B-5742-8FA4-E0032EA41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F9C3-BD9C-9545-BE31-1088E74B1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96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04B9F9F-80D3-834E-B666-FD0AF7429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D6C7596F-8842-1442-8DB1-BC68A279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7D12-DD39-024B-B41A-23D3B10670D1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440B5200-BA2F-C949-89AF-A57A1061F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67F340C8-5439-C940-858C-771C5C1AE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F9C3-BD9C-9545-BE31-1088E74B1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2802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ABF65A52-46FF-D940-9CAD-AC897223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7D12-DD39-024B-B41A-23D3B10670D1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C2A314CA-2399-BD41-96E2-308597A86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668910A3-4FC1-B940-B50C-7E0BD79E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F9C3-BD9C-9545-BE31-1088E74B1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2423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001321BC-361B-5246-9CB8-6E9FB12C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C1D1155F-466C-6E41-B16C-A9F685945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A897E582-F7B0-7747-AD6D-77EE0B3E8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F5FD70EC-A87E-054D-B1AB-5ECD99012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7D12-DD39-024B-B41A-23D3B10670D1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54082590-1CBE-CA47-9C1F-6AB53E4F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E983A861-5FF0-D547-A533-372B861FC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F9C3-BD9C-9545-BE31-1088E74B1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7556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C7339193-E3B8-9D47-A507-19AC1F45C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="" xmlns:a16="http://schemas.microsoft.com/office/drawing/2014/main" id="{F43A1A1E-1FA4-5A4D-8B29-5D9346972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BCEFEC2C-3EA0-124A-B2B6-D4EF00646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E9D70A87-43F2-A14A-BDDD-A097BA002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7D12-DD39-024B-B41A-23D3B10670D1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17DD0C65-9877-A84A-83F7-3A9D1B77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F813032D-874A-1B41-BA64-434F212F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F9C3-BD9C-9545-BE31-1088E74B1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608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C117CF9E-3F0A-1046-9AFC-7DE6623EA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D950A30B-65DF-5B4A-9A10-F3D8A122E8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80147FDD-82DC-BC49-B9FF-6AB68D174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7D12-DD39-024B-B41A-23D3B10670D1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27F25339-00D6-914F-A7BF-1C189CB0C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7D487EFE-4750-D447-B149-DD5B2BCEF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F9C3-BD9C-9545-BE31-1088E74B1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6388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="" xmlns:a16="http://schemas.microsoft.com/office/drawing/2014/main" id="{8EF86BB4-757C-584C-8A4B-868C6BF393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2E4A501D-C571-104E-9B40-F3FB4D42F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0FE21E59-5BEC-6349-97BC-D553D5985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87D12-DD39-024B-B41A-23D3B10670D1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181C5A04-58E5-3B4E-9490-D22ECD041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448C112F-76B2-4940-8E27-569D58179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F9C3-BD9C-9545-BE31-1088E74B1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8802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="" xmlns:a16="http://schemas.microsoft.com/office/drawing/2014/main" id="{3226B686-E1F7-AC41-8981-A1500E1DE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A90FFF83-55B9-B34E-8066-45EAC4379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/>
              <a:t>Fare clic per modificare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BD85F1D4-B6DB-3343-B8CC-64D1F0C1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87D12-DD39-024B-B41A-23D3B10670D1}" type="datetimeFigureOut">
              <a:rPr lang="it-IT" smtClean="0"/>
              <a:pPr/>
              <a:t>09/04/2026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370A9957-2916-DC41-B999-886E18156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B02D7F6C-5E98-CF44-9EE7-ACBC9BD7AF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3F9C3-BD9C-9545-BE31-1088E74B108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418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9184" cy="6858000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="" xmlns:a16="http://schemas.microsoft.com/office/drawing/2014/main" id="{7E416B80-F01E-C94E-854C-65F6DA00F02D}"/>
              </a:ext>
            </a:extLst>
          </p:cNvPr>
          <p:cNvSpPr/>
          <p:nvPr/>
        </p:nvSpPr>
        <p:spPr>
          <a:xfrm>
            <a:off x="5246536" y="5910390"/>
            <a:ext cx="3897464" cy="711637"/>
          </a:xfrm>
          <a:prstGeom prst="rect">
            <a:avLst/>
          </a:prstGeom>
          <a:solidFill>
            <a:schemeClr val="accent5">
              <a:lumMod val="60000"/>
              <a:lumOff val="4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Titolo 1">
            <a:extLst>
              <a:ext uri="{FF2B5EF4-FFF2-40B4-BE49-F238E27FC236}">
                <a16:creationId xmlns="" xmlns:a16="http://schemas.microsoft.com/office/drawing/2014/main" id="{462C8256-0761-DE40-AE69-146C15177814}"/>
              </a:ext>
            </a:extLst>
          </p:cNvPr>
          <p:cNvSpPr txBox="1">
            <a:spLocks/>
          </p:cNvSpPr>
          <p:nvPr/>
        </p:nvSpPr>
        <p:spPr>
          <a:xfrm>
            <a:off x="154374" y="4608909"/>
            <a:ext cx="5937664" cy="8333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4800" dirty="0">
              <a:solidFill>
                <a:schemeClr val="bg1"/>
              </a:solidFill>
              <a:latin typeface="Single Sleeve" panose="02000000000000000000" pitchFamily="2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="" xmlns:a16="http://schemas.microsoft.com/office/drawing/2014/main" id="{49A13409-0081-BF44-B419-F9CAA15FD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7780" y="6024627"/>
            <a:ext cx="3897464" cy="711637"/>
          </a:xfrm>
        </p:spPr>
        <p:txBody>
          <a:bodyPr>
            <a:normAutofit/>
          </a:bodyPr>
          <a:lstStyle/>
          <a:p>
            <a:pPr algn="l"/>
            <a:r>
              <a:rPr lang="it-IT" sz="4400" dirty="0" smtClean="0">
                <a:solidFill>
                  <a:srgbClr val="0070C0"/>
                </a:solidFill>
                <a:latin typeface="Single Sleeve" panose="02000000000000000000" pitchFamily="2" charset="0"/>
              </a:rPr>
              <a:t>BILANCIO 2025</a:t>
            </a:r>
            <a:endParaRPr lang="it-IT" sz="4400" dirty="0">
              <a:solidFill>
                <a:srgbClr val="0070C0"/>
              </a:solidFill>
              <a:latin typeface="Single Sleeve" panose="02000000000000000000" pitchFamily="2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0792ADD2-7E07-42D9-A1D4-7DFF9D9E5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9588" y="275563"/>
            <a:ext cx="1218796" cy="121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3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386F3F6A-2D6F-425A-93D8-6CA1A106FD8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 w="57150"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BILANCIO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2025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7" name="Tabella 16">
            <a:extLst>
              <a:ext uri="{FF2B5EF4-FFF2-40B4-BE49-F238E27FC236}">
                <a16:creationId xmlns="" xmlns:a16="http://schemas.microsoft.com/office/drawing/2014/main" id="{9167171A-434A-4EA1-8C42-EF9788780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407893"/>
              </p:ext>
            </p:extLst>
          </p:nvPr>
        </p:nvGraphicFramePr>
        <p:xfrm>
          <a:off x="285750" y="3056572"/>
          <a:ext cx="8572499" cy="2714628"/>
        </p:xfrm>
        <a:graphic>
          <a:graphicData uri="http://schemas.openxmlformats.org/drawingml/2006/table">
            <a:tbl>
              <a:tblPr>
                <a:tableStyleId>{1E171933-4619-4E11-9A3F-F7608DF75F80}</a:tableStyleId>
              </a:tblPr>
              <a:tblGrid>
                <a:gridCol w="2762250">
                  <a:extLst>
                    <a:ext uri="{9D8B030D-6E8A-4147-A177-3AD203B41FA5}">
                      <a16:colId xmlns="" xmlns:a16="http://schemas.microsoft.com/office/drawing/2014/main" val="3478125000"/>
                    </a:ext>
                  </a:extLst>
                </a:gridCol>
                <a:gridCol w="1343025">
                  <a:extLst>
                    <a:ext uri="{9D8B030D-6E8A-4147-A177-3AD203B41FA5}">
                      <a16:colId xmlns="" xmlns:a16="http://schemas.microsoft.com/office/drawing/2014/main" val="3212914555"/>
                    </a:ext>
                  </a:extLst>
                </a:gridCol>
                <a:gridCol w="180975">
                  <a:extLst>
                    <a:ext uri="{9D8B030D-6E8A-4147-A177-3AD203B41FA5}">
                      <a16:colId xmlns="" xmlns:a16="http://schemas.microsoft.com/office/drawing/2014/main" val="3629933724"/>
                    </a:ext>
                  </a:extLst>
                </a:gridCol>
                <a:gridCol w="2828925">
                  <a:extLst>
                    <a:ext uri="{9D8B030D-6E8A-4147-A177-3AD203B41FA5}">
                      <a16:colId xmlns="" xmlns:a16="http://schemas.microsoft.com/office/drawing/2014/main" val="2715287510"/>
                    </a:ext>
                  </a:extLst>
                </a:gridCol>
                <a:gridCol w="1304925">
                  <a:extLst>
                    <a:ext uri="{9D8B030D-6E8A-4147-A177-3AD203B41FA5}">
                      <a16:colId xmlns="" xmlns:a16="http://schemas.microsoft.com/office/drawing/2014/main" val="356632876"/>
                    </a:ext>
                  </a:extLst>
                </a:gridCol>
                <a:gridCol w="152399">
                  <a:extLst>
                    <a:ext uri="{9D8B030D-6E8A-4147-A177-3AD203B41FA5}">
                      <a16:colId xmlns="" xmlns:a16="http://schemas.microsoft.com/office/drawing/2014/main" val="783400488"/>
                    </a:ext>
                  </a:extLst>
                </a:gridCol>
              </a:tblGrid>
              <a:tr h="45243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400" u="none" strike="noStrike" dirty="0">
                          <a:effectLst/>
                        </a:rPr>
                        <a:t>Quote associative ancora da versare</a:t>
                      </a:r>
                      <a:endParaRPr lang="it-IT" sz="1400" b="0" i="0" u="none" strike="noStrike" dirty="0">
                        <a:solidFill>
                          <a:srgbClr val="0E4E9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800,00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400" u="none" strike="noStrike" dirty="0">
                          <a:effectLst/>
                        </a:rPr>
                        <a:t>Patrimonio netto</a:t>
                      </a:r>
                      <a:endParaRPr lang="it-IT" sz="1400" b="0" i="0" u="none" strike="noStrike" dirty="0">
                        <a:solidFill>
                          <a:srgbClr val="0E4E9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626.335,43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9450239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400" u="none" strike="noStrike" dirty="0">
                          <a:effectLst/>
                        </a:rPr>
                        <a:t>Immobilizzazioni</a:t>
                      </a:r>
                      <a:endParaRPr lang="it-IT" sz="1400" b="0" i="0" u="none" strike="noStrike" dirty="0">
                        <a:solidFill>
                          <a:srgbClr val="0E4E9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189.519,36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400" u="none" strike="noStrike" dirty="0">
                          <a:effectLst/>
                        </a:rPr>
                        <a:t>Fondi per rischi e oneri</a:t>
                      </a:r>
                      <a:endParaRPr lang="it-IT" sz="1400" b="0" i="0" u="none" strike="noStrike" dirty="0">
                        <a:solidFill>
                          <a:srgbClr val="0E4E9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163.507,21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="" xmlns:a16="http://schemas.microsoft.com/office/drawing/2014/main" val="1025630126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400" u="none" strike="noStrike" dirty="0">
                          <a:effectLst/>
                        </a:rPr>
                        <a:t>Attivo circolante</a:t>
                      </a:r>
                      <a:endParaRPr lang="it-IT" sz="1400" b="0" i="0" u="none" strike="noStrike" dirty="0">
                        <a:solidFill>
                          <a:srgbClr val="0E4E9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1.908.135,13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400" u="none" strike="noStrike" dirty="0">
                          <a:effectLst/>
                        </a:rPr>
                        <a:t>Trattamento di fine rapporto</a:t>
                      </a:r>
                      <a:endParaRPr lang="it-IT" sz="1400" b="0" i="0" u="none" strike="noStrike" dirty="0">
                        <a:solidFill>
                          <a:srgbClr val="0E4E9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20.180,20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51261472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400" u="none" strike="noStrike" dirty="0">
                          <a:effectLst/>
                        </a:rPr>
                        <a:t>Ratei e risconti attivi</a:t>
                      </a:r>
                      <a:endParaRPr lang="it-IT" sz="1400" b="0" i="0" u="none" strike="noStrike" dirty="0">
                        <a:solidFill>
                          <a:srgbClr val="0E4E9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15.115,93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400" u="none" strike="noStrike" dirty="0">
                          <a:effectLst/>
                        </a:rPr>
                        <a:t>Debiti e attivo circolante</a:t>
                      </a:r>
                      <a:endParaRPr lang="it-IT" sz="1400" b="0" i="0" u="none" strike="noStrike" dirty="0">
                        <a:solidFill>
                          <a:srgbClr val="0E4E9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119.770,70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="" xmlns:a16="http://schemas.microsoft.com/office/drawing/2014/main" val="1686349163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algn="l" rtl="0" fontAlgn="ctr"/>
                      <a:endParaRPr lang="it-IT" sz="1400" b="0" i="0" u="none" strike="noStrike" dirty="0">
                        <a:solidFill>
                          <a:srgbClr val="0E4E9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400" u="none" strike="noStrike" dirty="0">
                          <a:effectLst/>
                        </a:rPr>
                        <a:t>Ratei e risconti passivi</a:t>
                      </a:r>
                      <a:endParaRPr lang="it-IT" sz="1400" b="0" i="0" u="none" strike="noStrike" dirty="0">
                        <a:solidFill>
                          <a:srgbClr val="0E4E9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1.183.776,88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3822745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TOTALE ATTIVITA'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2.113.570,42    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TOTALE PASSIVITA'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2.113.570,42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="" xmlns:a16="http://schemas.microsoft.com/office/drawing/2014/main" val="3487217152"/>
                  </a:ext>
                </a:extLst>
              </a:tr>
            </a:tbl>
          </a:graphicData>
        </a:graphic>
      </p:graphicFrame>
      <p:graphicFrame>
        <p:nvGraphicFramePr>
          <p:cNvPr id="18" name="Tabella 18">
            <a:extLst>
              <a:ext uri="{FF2B5EF4-FFF2-40B4-BE49-F238E27FC236}">
                <a16:creationId xmlns="" xmlns:a16="http://schemas.microsoft.com/office/drawing/2014/main" id="{9A5366C4-5737-4870-A819-0CCBA8C24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122786"/>
              </p:ext>
            </p:extLst>
          </p:nvPr>
        </p:nvGraphicFramePr>
        <p:xfrm>
          <a:off x="1523999" y="2587625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2549500904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2972831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ATTIVITA</a:t>
                      </a:r>
                      <a:r>
                        <a:rPr lang="it-IT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’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PASSIVITA</a:t>
                      </a:r>
                      <a:r>
                        <a:rPr lang="it-IT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’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16860526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28E80788-5ECA-4E5B-90DB-586294C46DA4}"/>
              </a:ext>
            </a:extLst>
          </p:cNvPr>
          <p:cNvSpPr txBox="1"/>
          <p:nvPr/>
        </p:nvSpPr>
        <p:spPr>
          <a:xfrm>
            <a:off x="628651" y="2000250"/>
            <a:ext cx="7886700" cy="461665"/>
          </a:xfrm>
          <a:prstGeom prst="rect">
            <a:avLst/>
          </a:prstGeom>
          <a:solidFill>
            <a:srgbClr val="5F86CD"/>
          </a:solidFill>
          <a:ln w="3492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92D050"/>
                </a:solidFill>
              </a:rPr>
              <a:t>STATO PATRIMONIALE</a:t>
            </a:r>
          </a:p>
        </p:txBody>
      </p:sp>
    </p:spTree>
    <p:extLst>
      <p:ext uri="{BB962C8B-B14F-4D97-AF65-F5344CB8AC3E}">
        <p14:creationId xmlns:p14="http://schemas.microsoft.com/office/powerpoint/2010/main" val="34231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386F3F6A-2D6F-425A-93D8-6CA1A106F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062983"/>
          </a:xfrm>
          <a:solidFill>
            <a:srgbClr val="92D050"/>
          </a:solidFill>
          <a:ln w="57150"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BILANCIO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2025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8" name="Tabella 18">
            <a:extLst>
              <a:ext uri="{FF2B5EF4-FFF2-40B4-BE49-F238E27FC236}">
                <a16:creationId xmlns="" xmlns:a16="http://schemas.microsoft.com/office/drawing/2014/main" id="{9A5366C4-5737-4870-A819-0CCBA8C24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94939"/>
              </p:ext>
            </p:extLst>
          </p:nvPr>
        </p:nvGraphicFramePr>
        <p:xfrm>
          <a:off x="285753" y="2546258"/>
          <a:ext cx="857249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49">
                  <a:extLst>
                    <a:ext uri="{9D8B030D-6E8A-4147-A177-3AD203B41FA5}">
                      <a16:colId xmlns="" xmlns:a16="http://schemas.microsoft.com/office/drawing/2014/main" val="2549500904"/>
                    </a:ext>
                  </a:extLst>
                </a:gridCol>
                <a:gridCol w="4286249">
                  <a:extLst>
                    <a:ext uri="{9D8B030D-6E8A-4147-A177-3AD203B41FA5}">
                      <a16:colId xmlns="" xmlns:a16="http://schemas.microsoft.com/office/drawing/2014/main" val="2972831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USCITE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ENTRATE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16860526"/>
                  </a:ext>
                </a:extLst>
              </a:tr>
            </a:tbl>
          </a:graphicData>
        </a:graphic>
      </p:graphicFrame>
      <p:graphicFrame>
        <p:nvGraphicFramePr>
          <p:cNvPr id="4" name="Tabella 3">
            <a:extLst>
              <a:ext uri="{FF2B5EF4-FFF2-40B4-BE49-F238E27FC236}">
                <a16:creationId xmlns="" xmlns:a16="http://schemas.microsoft.com/office/drawing/2014/main" id="{2FB7CB31-EF78-403B-9AF9-86201C4B1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132351"/>
              </p:ext>
            </p:extLst>
          </p:nvPr>
        </p:nvGraphicFramePr>
        <p:xfrm>
          <a:off x="283222" y="2917098"/>
          <a:ext cx="8575033" cy="3304708"/>
        </p:xfrm>
        <a:graphic>
          <a:graphicData uri="http://schemas.openxmlformats.org/drawingml/2006/table">
            <a:tbl>
              <a:tblPr/>
              <a:tblGrid>
                <a:gridCol w="2879084">
                  <a:extLst>
                    <a:ext uri="{9D8B030D-6E8A-4147-A177-3AD203B41FA5}">
                      <a16:colId xmlns="" xmlns:a16="http://schemas.microsoft.com/office/drawing/2014/main" val="3448224869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3973537006"/>
                    </a:ext>
                  </a:extLst>
                </a:gridCol>
                <a:gridCol w="190498">
                  <a:extLst>
                    <a:ext uri="{9D8B030D-6E8A-4147-A177-3AD203B41FA5}">
                      <a16:colId xmlns="" xmlns:a16="http://schemas.microsoft.com/office/drawing/2014/main" val="4146746561"/>
                    </a:ext>
                  </a:extLst>
                </a:gridCol>
                <a:gridCol w="2714627">
                  <a:extLst>
                    <a:ext uri="{9D8B030D-6E8A-4147-A177-3AD203B41FA5}">
                      <a16:colId xmlns="" xmlns:a16="http://schemas.microsoft.com/office/drawing/2014/main" val="3629740060"/>
                    </a:ext>
                  </a:extLst>
                </a:gridCol>
                <a:gridCol w="1362075">
                  <a:extLst>
                    <a:ext uri="{9D8B030D-6E8A-4147-A177-3AD203B41FA5}">
                      <a16:colId xmlns="" xmlns:a16="http://schemas.microsoft.com/office/drawing/2014/main" val="3331905172"/>
                    </a:ext>
                  </a:extLst>
                </a:gridCol>
                <a:gridCol w="209549">
                  <a:extLst>
                    <a:ext uri="{9D8B030D-6E8A-4147-A177-3AD203B41FA5}">
                      <a16:colId xmlns="" xmlns:a16="http://schemas.microsoft.com/office/drawing/2014/main" val="3140465670"/>
                    </a:ext>
                  </a:extLst>
                </a:gridCol>
              </a:tblGrid>
              <a:tr h="322124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attività interesse generale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1.893.149,52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Proventi </a:t>
                      </a:r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</a:t>
                      </a:r>
                      <a:r>
                        <a:rPr lang="it-IT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attività </a:t>
                      </a:r>
                      <a:r>
                        <a:rPr lang="it-IT" sz="16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inter.gener.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1.999.949,97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1678266"/>
                  </a:ext>
                </a:extLst>
              </a:tr>
              <a:tr h="372823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da attività diverse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149.783,45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Proventi da attività diverse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186.511,26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3499654"/>
                  </a:ext>
                </a:extLst>
              </a:tr>
              <a:tr h="372823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da attività di raccolta</a:t>
                      </a:r>
                      <a:r>
                        <a:rPr lang="it-IT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fondi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33.240,79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Proventi da attività di </a:t>
                      </a:r>
                      <a:r>
                        <a:rPr lang="it-IT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racc.fondi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138.582,01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17771181"/>
                  </a:ext>
                </a:extLst>
              </a:tr>
              <a:tr h="372823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finanziari e patrimoniali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4.206,40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Proventi da attività </a:t>
                      </a:r>
                      <a:r>
                        <a:rPr lang="it-IT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finanz</a:t>
                      </a:r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it-IT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6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Patr</a:t>
                      </a:r>
                      <a:r>
                        <a:rPr lang="it-IT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18.583,67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9100987"/>
                  </a:ext>
                </a:extLst>
              </a:tr>
              <a:tr h="372823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di supporto generali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307.220,27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Proventi di supporto generale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6.284,58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79106277"/>
                  </a:ext>
                </a:extLst>
              </a:tr>
              <a:tr h="372823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Proventi</a:t>
                      </a:r>
                      <a:r>
                        <a:rPr lang="it-IT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figurativi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37.688,94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5128191"/>
                  </a:ext>
                </a:extLst>
              </a:tr>
              <a:tr h="372823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2823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58414754"/>
                  </a:ext>
                </a:extLst>
              </a:tr>
              <a:tr h="372823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TOTALE USCITE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2.387.600,43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TOTALE ENTRATE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2.387.600,43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26254599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925CD012-8BFE-4A2D-B20E-0AF9D87B3F5B}"/>
              </a:ext>
            </a:extLst>
          </p:cNvPr>
          <p:cNvSpPr txBox="1"/>
          <p:nvPr/>
        </p:nvSpPr>
        <p:spPr>
          <a:xfrm>
            <a:off x="628650" y="1738710"/>
            <a:ext cx="7886700" cy="461665"/>
          </a:xfrm>
          <a:prstGeom prst="rect">
            <a:avLst/>
          </a:prstGeom>
          <a:solidFill>
            <a:srgbClr val="5F86CD"/>
          </a:solidFill>
          <a:ln w="3492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92D050"/>
                </a:solidFill>
              </a:rPr>
              <a:t>CONTO ECONOMICO</a:t>
            </a:r>
          </a:p>
        </p:txBody>
      </p:sp>
    </p:spTree>
    <p:extLst>
      <p:ext uri="{BB962C8B-B14F-4D97-AF65-F5344CB8AC3E}">
        <p14:creationId xmlns:p14="http://schemas.microsoft.com/office/powerpoint/2010/main" val="167196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C9736EC9-7B97-3F40-ABC5-702AE1FC0B9D}"/>
              </a:ext>
            </a:extLst>
          </p:cNvPr>
          <p:cNvSpPr/>
          <p:nvPr/>
        </p:nvSpPr>
        <p:spPr>
          <a:xfrm>
            <a:off x="-178129" y="-38053"/>
            <a:ext cx="9452758" cy="1202634"/>
          </a:xfrm>
          <a:prstGeom prst="rect">
            <a:avLst/>
          </a:prstGeom>
          <a:solidFill>
            <a:srgbClr val="5F86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="" xmlns:a16="http://schemas.microsoft.com/office/drawing/2014/main" id="{0FC3C41A-EBD6-6B46-AE9F-4C91C100A865}"/>
              </a:ext>
            </a:extLst>
          </p:cNvPr>
          <p:cNvSpPr/>
          <p:nvPr/>
        </p:nvSpPr>
        <p:spPr>
          <a:xfrm>
            <a:off x="-178129" y="75925"/>
            <a:ext cx="9452758" cy="97467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Titolo 1">
            <a:extLst>
              <a:ext uri="{FF2B5EF4-FFF2-40B4-BE49-F238E27FC236}">
                <a16:creationId xmlns="" xmlns:a16="http://schemas.microsoft.com/office/drawing/2014/main" id="{49A13409-0081-BF44-B419-F9CAA15FD7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147478"/>
            <a:ext cx="7886700" cy="838200"/>
          </a:xfrm>
        </p:spPr>
        <p:txBody>
          <a:bodyPr>
            <a:noAutofit/>
          </a:bodyPr>
          <a:lstStyle/>
          <a:p>
            <a:pPr algn="ctr"/>
            <a:r>
              <a:rPr lang="es-ES" sz="4000" spc="150" dirty="0" smtClean="0">
                <a:solidFill>
                  <a:srgbClr val="5F86CD"/>
                </a:solidFill>
                <a:latin typeface="Single Sleeve" panose="02000000000000000000" pitchFamily="2" charset="0"/>
              </a:rPr>
              <a:t>Riepilogo</a:t>
            </a:r>
            <a:endParaRPr lang="it-IT" sz="4000" spc="150" dirty="0">
              <a:solidFill>
                <a:srgbClr val="5F86CD"/>
              </a:solidFill>
              <a:latin typeface="Single Sleeve" panose="02000000000000000000" pitchFamily="2" charset="0"/>
            </a:endParaRP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5900813"/>
              </p:ext>
            </p:extLst>
          </p:nvPr>
        </p:nvGraphicFramePr>
        <p:xfrm>
          <a:off x="299851" y="1441174"/>
          <a:ext cx="8307407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Foglio di lavoro" r:id="rId3" imgW="6048227" imgH="3162210" progId="Excel.Sheet.12">
                  <p:embed/>
                </p:oleObj>
              </mc:Choice>
              <mc:Fallback>
                <p:oleObj name="Foglio di lavoro" r:id="rId3" imgW="6048227" imgH="31622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9851" y="1441174"/>
                        <a:ext cx="8307407" cy="434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195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C9736EC9-7B97-3F40-ABC5-702AE1FC0B9D}"/>
              </a:ext>
            </a:extLst>
          </p:cNvPr>
          <p:cNvSpPr/>
          <p:nvPr/>
        </p:nvSpPr>
        <p:spPr>
          <a:xfrm>
            <a:off x="-178129" y="119270"/>
            <a:ext cx="9452758" cy="1202634"/>
          </a:xfrm>
          <a:prstGeom prst="rect">
            <a:avLst/>
          </a:prstGeom>
          <a:solidFill>
            <a:srgbClr val="5F86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="" xmlns:a16="http://schemas.microsoft.com/office/drawing/2014/main" id="{0FC3C41A-EBD6-6B46-AE9F-4C91C100A865}"/>
              </a:ext>
            </a:extLst>
          </p:cNvPr>
          <p:cNvSpPr/>
          <p:nvPr/>
        </p:nvSpPr>
        <p:spPr>
          <a:xfrm>
            <a:off x="-178129" y="233248"/>
            <a:ext cx="9452758" cy="97467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Titolo 1">
            <a:extLst>
              <a:ext uri="{FF2B5EF4-FFF2-40B4-BE49-F238E27FC236}">
                <a16:creationId xmlns="" xmlns:a16="http://schemas.microsoft.com/office/drawing/2014/main" id="{49A13409-0081-BF44-B419-F9CAA15FD7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304801"/>
            <a:ext cx="7886700" cy="838200"/>
          </a:xfrm>
        </p:spPr>
        <p:txBody>
          <a:bodyPr>
            <a:noAutofit/>
          </a:bodyPr>
          <a:lstStyle/>
          <a:p>
            <a:pPr algn="ctr"/>
            <a:r>
              <a:rPr lang="es-ES" sz="4000" spc="150" dirty="0" smtClean="0">
                <a:solidFill>
                  <a:srgbClr val="5F86CD"/>
                </a:solidFill>
                <a:latin typeface="Single Sleeve" panose="02000000000000000000" pitchFamily="2" charset="0"/>
              </a:rPr>
              <a:t>Riepilogo</a:t>
            </a:r>
            <a:endParaRPr lang="it-IT" sz="4000" spc="150" dirty="0">
              <a:solidFill>
                <a:srgbClr val="5F86CD"/>
              </a:solidFill>
              <a:latin typeface="Single Sleeve" panose="02000000000000000000" pitchFamily="2" charset="0"/>
            </a:endParaRPr>
          </a:p>
        </p:txBody>
      </p:sp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4828191"/>
              </p:ext>
            </p:extLst>
          </p:nvPr>
        </p:nvGraphicFramePr>
        <p:xfrm>
          <a:off x="806450" y="1641475"/>
          <a:ext cx="7226300" cy="444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Foglio di lavoro" r:id="rId3" imgW="6048227" imgH="3724172" progId="Excel.Sheet.12">
                  <p:embed/>
                </p:oleObj>
              </mc:Choice>
              <mc:Fallback>
                <p:oleObj name="Foglio di lavoro" r:id="rId3" imgW="6048227" imgH="372417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6450" y="1641475"/>
                        <a:ext cx="7226300" cy="4449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92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C9736EC9-7B97-3F40-ABC5-702AE1FC0B9D}"/>
              </a:ext>
            </a:extLst>
          </p:cNvPr>
          <p:cNvSpPr/>
          <p:nvPr/>
        </p:nvSpPr>
        <p:spPr>
          <a:xfrm>
            <a:off x="-178129" y="119270"/>
            <a:ext cx="9452758" cy="1202634"/>
          </a:xfrm>
          <a:prstGeom prst="rect">
            <a:avLst/>
          </a:prstGeom>
          <a:solidFill>
            <a:srgbClr val="5F86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="" xmlns:a16="http://schemas.microsoft.com/office/drawing/2014/main" id="{0FC3C41A-EBD6-6B46-AE9F-4C91C100A865}"/>
              </a:ext>
            </a:extLst>
          </p:cNvPr>
          <p:cNvSpPr/>
          <p:nvPr/>
        </p:nvSpPr>
        <p:spPr>
          <a:xfrm>
            <a:off x="-178129" y="233248"/>
            <a:ext cx="9452758" cy="97467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Titolo 1">
            <a:extLst>
              <a:ext uri="{FF2B5EF4-FFF2-40B4-BE49-F238E27FC236}">
                <a16:creationId xmlns="" xmlns:a16="http://schemas.microsoft.com/office/drawing/2014/main" id="{49A13409-0081-BF44-B419-F9CAA15FD7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304801"/>
            <a:ext cx="7886700" cy="838200"/>
          </a:xfrm>
        </p:spPr>
        <p:txBody>
          <a:bodyPr>
            <a:noAutofit/>
          </a:bodyPr>
          <a:lstStyle/>
          <a:p>
            <a:pPr algn="ctr"/>
            <a:r>
              <a:rPr lang="es-ES" sz="4000" spc="150" dirty="0" smtClean="0">
                <a:solidFill>
                  <a:srgbClr val="5F86CD"/>
                </a:solidFill>
                <a:latin typeface="Single Sleeve" panose="02000000000000000000" pitchFamily="2" charset="0"/>
              </a:rPr>
              <a:t>Spese</a:t>
            </a:r>
            <a:endParaRPr lang="it-IT" sz="4000" spc="150" dirty="0">
              <a:solidFill>
                <a:srgbClr val="5F86CD"/>
              </a:solidFill>
              <a:latin typeface="Single Sleeve" panose="02000000000000000000" pitchFamily="2" charset="0"/>
            </a:endParaRPr>
          </a:p>
        </p:txBody>
      </p:sp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018498"/>
              </p:ext>
            </p:extLst>
          </p:nvPr>
        </p:nvGraphicFramePr>
        <p:xfrm>
          <a:off x="2629543" y="1514604"/>
          <a:ext cx="3655927" cy="4949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Foglio di lavoro" r:id="rId3" imgW="2962170" imgH="4010192" progId="Excel.Sheet.12">
                  <p:embed/>
                </p:oleObj>
              </mc:Choice>
              <mc:Fallback>
                <p:oleObj name="Foglio di lavoro" r:id="rId3" imgW="2962170" imgH="40101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29543" y="1514604"/>
                        <a:ext cx="3655927" cy="4949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D5EBB849-4BD1-4A8B-AB3D-64CEFD182A57}"/>
              </a:ext>
            </a:extLst>
          </p:cNvPr>
          <p:cNvSpPr/>
          <p:nvPr/>
        </p:nvSpPr>
        <p:spPr>
          <a:xfrm>
            <a:off x="-178129" y="119270"/>
            <a:ext cx="9452758" cy="120263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33454848-EC24-4A0F-9AA7-3C0ED6BC9848}"/>
              </a:ext>
            </a:extLst>
          </p:cNvPr>
          <p:cNvSpPr/>
          <p:nvPr/>
        </p:nvSpPr>
        <p:spPr>
          <a:xfrm>
            <a:off x="-178129" y="233248"/>
            <a:ext cx="9452758" cy="974679"/>
          </a:xfrm>
          <a:prstGeom prst="rect">
            <a:avLst/>
          </a:prstGeom>
          <a:solidFill>
            <a:srgbClr val="5F86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="" xmlns:a16="http://schemas.microsoft.com/office/drawing/2014/main" id="{EE1BA8D0-EB7E-4F3A-A833-BCD1EB527602}"/>
              </a:ext>
            </a:extLst>
          </p:cNvPr>
          <p:cNvSpPr txBox="1">
            <a:spLocks/>
          </p:cNvSpPr>
          <p:nvPr/>
        </p:nvSpPr>
        <p:spPr>
          <a:xfrm>
            <a:off x="790575" y="360204"/>
            <a:ext cx="78867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spc="150" dirty="0">
                <a:solidFill>
                  <a:srgbClr val="92D050"/>
                </a:solidFill>
                <a:latin typeface="Single Sleeve" panose="02000000000000000000" pitchFamily="2" charset="0"/>
              </a:rPr>
              <a:t>Bilancio</a:t>
            </a:r>
            <a:r>
              <a:rPr lang="es-ES" sz="4000" spc="150" dirty="0">
                <a:solidFill>
                  <a:schemeClr val="accent4"/>
                </a:solidFill>
                <a:latin typeface="Single Sleeve" panose="02000000000000000000" pitchFamily="2" charset="0"/>
              </a:rPr>
              <a:t> </a:t>
            </a:r>
            <a:r>
              <a:rPr lang="es-ES" sz="4000" spc="150" dirty="0">
                <a:solidFill>
                  <a:srgbClr val="92D050"/>
                </a:solidFill>
                <a:latin typeface="Single Sleeve" panose="02000000000000000000" pitchFamily="2" charset="0"/>
              </a:rPr>
              <a:t>preventivo </a:t>
            </a:r>
            <a:r>
              <a:rPr lang="es-ES" sz="4000" spc="150" dirty="0" smtClean="0">
                <a:solidFill>
                  <a:srgbClr val="92D050"/>
                </a:solidFill>
                <a:latin typeface="Single Sleeve" panose="02000000000000000000" pitchFamily="2" charset="0"/>
              </a:rPr>
              <a:t>2026</a:t>
            </a:r>
            <a:endParaRPr lang="it-IT" sz="4000" spc="150" dirty="0">
              <a:solidFill>
                <a:srgbClr val="92D050"/>
              </a:solidFill>
              <a:latin typeface="Single Sleeve" panose="02000000000000000000" pitchFamily="2" charset="0"/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055064"/>
              </p:ext>
            </p:extLst>
          </p:nvPr>
        </p:nvGraphicFramePr>
        <p:xfrm>
          <a:off x="431800" y="1321906"/>
          <a:ext cx="7950199" cy="5366760"/>
        </p:xfrm>
        <a:graphic>
          <a:graphicData uri="http://schemas.openxmlformats.org/drawingml/2006/table">
            <a:tbl>
              <a:tblPr/>
              <a:tblGrid>
                <a:gridCol w="1977893"/>
                <a:gridCol w="795792"/>
                <a:gridCol w="855026"/>
                <a:gridCol w="494473"/>
                <a:gridCol w="2235431"/>
                <a:gridCol w="795792"/>
                <a:gridCol w="795792"/>
              </a:tblGrid>
              <a:tr h="153336"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Realizzazione progetti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1.148.669,73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</a:t>
                      </a:r>
                      <a:r>
                        <a:rPr lang="it-IT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1.605.000,00   </a:t>
                      </a:r>
                      <a:endParaRPr lang="it-IT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ATTIVITÀ ISTITUZIONALE - LASCITI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30.000,00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60.400,00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Stipendi progetti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203.728,03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266.205,00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CINQUE PER MILLE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58.351,08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55.000,00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PROGETTI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   1.352.397,76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      </a:t>
                      </a:r>
                      <a:r>
                        <a:rPr lang="it-IT" sz="7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1.871.205,00   </a:t>
                      </a:r>
                      <a:endParaRPr lang="it-IT" sz="7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 SOCI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4.200,00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2.500,00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Sostegno a distanza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381.283,38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370.000,00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Natura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37.688,94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54.000,00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Stipendi SAD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16.974,49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17.150,00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CONTRIBUTI PER PROGETTI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1.257.643,64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1.630.000,00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SOSTEGNO A DISTANZA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       398.257,87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         387.150,00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CONTRIBUTI PER SOSTEGNO A DISTANZA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538.680,83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532.000,00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MISSIONARI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         53.628,00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            35.000,00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CONTRIBUTI PER MISSIONARI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28.683,43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28.000,00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formazione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6.189,55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5.000,00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CONTRIBUTI PER FORMAZIONE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12.598,99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9.000,00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Stipendi formazione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12.884,34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18.000,00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RICAVI DA ATTIVITÀ TIPICHE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1.967.846,91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2.370.900,00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FORMAZIONE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         19.073,89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            23.000,00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ATTIVITÀ TIPICHE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707B9"/>
                          </a:solidFill>
                          <a:effectLst/>
                          <a:latin typeface="Calibri" panose="020F0502020204030204" pitchFamily="34" charset="0"/>
                        </a:rPr>
                        <a:t>    1.823.357,52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 dirty="0">
                          <a:solidFill>
                            <a:srgbClr val="0707B9"/>
                          </a:solidFill>
                          <a:effectLst/>
                          <a:latin typeface="Calibri" panose="020F0502020204030204" pitchFamily="34" charset="0"/>
                        </a:rPr>
                        <a:t>       </a:t>
                      </a:r>
                      <a:r>
                        <a:rPr lang="it-IT" sz="700" b="1" i="0" u="none" strike="noStrike" dirty="0" smtClean="0">
                          <a:solidFill>
                            <a:srgbClr val="0707B9"/>
                          </a:solidFill>
                          <a:effectLst/>
                          <a:latin typeface="Calibri" panose="020F0502020204030204" pitchFamily="34" charset="0"/>
                        </a:rPr>
                        <a:t>2.316.355,00   </a:t>
                      </a:r>
                      <a:endParaRPr lang="it-IT" sz="700" b="1" i="0" u="none" strike="noStrike" dirty="0">
                        <a:solidFill>
                          <a:srgbClr val="0707B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PROVENTI DA RACCOLTA DI FONDI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138.582,01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80.000,00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RACCOLTA FONDI ABITUALE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15.450,73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20.000,00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PROVENTI DA ATTIVITÀ ACCESSORIE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186.511,26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185.000,00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RACCOLTA FONDI OCCASIONALE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17.790,06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5.000,00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PROVENTI FINANZIARI E PATRIMONIALI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15.430,67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10.000,00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RACCOLTA FONDI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707B9"/>
                          </a:solidFill>
                          <a:effectLst/>
                          <a:latin typeface="Calibri" panose="020F0502020204030204" pitchFamily="34" charset="0"/>
                        </a:rPr>
                        <a:t>          33.240,79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707B9"/>
                          </a:solidFill>
                          <a:effectLst/>
                          <a:latin typeface="Calibri" panose="020F0502020204030204" pitchFamily="34" charset="0"/>
                        </a:rPr>
                        <a:t>             25.000,00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ALTRI PROVENTI SUPPORTO GENERALE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6.284,58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7.500,00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DA ATTIVITÀ ACCESSORIA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149.783,45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150.000,00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UTILIZZO FONDO SPESE FUTURE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3.153,00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3.153,00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FINANZIARI E PATRIMONIALI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4.206,40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4.000,00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ACQUISTI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1.819,36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2.500,00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SERVIZI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40.668,71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45.000,00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GODIMENTO BENI DI TERZI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3.751,45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5.000,00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PERSONALE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125.300,81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113.120,00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COLLABORATORI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47.963,19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53.560,00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AMMORTAMENTI E ACCANTONAMENTI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67.272,29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9.000,00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IMPOSTE E ALTRI ONERI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20.444,46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22.000,00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DI SUPPORTO GENERALE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707B9"/>
                          </a:solidFill>
                          <a:effectLst/>
                          <a:latin typeface="Calibri" panose="020F0502020204030204" pitchFamily="34" charset="0"/>
                        </a:rPr>
                        <a:t>        307.220,27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707B9"/>
                          </a:solidFill>
                          <a:effectLst/>
                          <a:latin typeface="Calibri" panose="020F0502020204030204" pitchFamily="34" charset="0"/>
                        </a:rPr>
                        <a:t>          250.180,00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TOTALE COSTI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707B9"/>
                          </a:solidFill>
                          <a:effectLst/>
                          <a:latin typeface="Calibri" panose="020F0502020204030204" pitchFamily="34" charset="0"/>
                        </a:rPr>
                        <a:t>    2.317.808,43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 dirty="0">
                          <a:solidFill>
                            <a:srgbClr val="0707B9"/>
                          </a:solidFill>
                          <a:effectLst/>
                          <a:latin typeface="Calibri" panose="020F0502020204030204" pitchFamily="34" charset="0"/>
                        </a:rPr>
                        <a:t>       </a:t>
                      </a:r>
                      <a:r>
                        <a:rPr lang="it-IT" sz="700" b="1" i="0" u="none" strike="noStrike" dirty="0" smtClean="0">
                          <a:solidFill>
                            <a:srgbClr val="0707B9"/>
                          </a:solidFill>
                          <a:effectLst/>
                          <a:latin typeface="Calibri" panose="020F0502020204030204" pitchFamily="34" charset="0"/>
                        </a:rPr>
                        <a:t>2.745.535,00   </a:t>
                      </a:r>
                      <a:endParaRPr lang="it-IT" sz="700" b="1" i="0" u="none" strike="noStrike" dirty="0">
                        <a:solidFill>
                          <a:srgbClr val="0707B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TOTALE RICAVI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707B9"/>
                          </a:solidFill>
                          <a:effectLst/>
                          <a:latin typeface="Calibri" panose="020F0502020204030204" pitchFamily="34" charset="0"/>
                        </a:rPr>
                        <a:t>    2.317.808,43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707B9"/>
                          </a:solidFill>
                          <a:effectLst/>
                          <a:latin typeface="Calibri" panose="020F0502020204030204" pitchFamily="34" charset="0"/>
                        </a:rPr>
                        <a:t>    2.653.400,00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endParaRPr lang="it-IT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336"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FONDI ISTITUZIONALE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       556.543,43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7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18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C9736EC9-7B97-3F40-ABC5-702AE1FC0B9D}"/>
              </a:ext>
            </a:extLst>
          </p:cNvPr>
          <p:cNvSpPr/>
          <p:nvPr/>
        </p:nvSpPr>
        <p:spPr>
          <a:xfrm>
            <a:off x="-178129" y="119270"/>
            <a:ext cx="9452758" cy="1202634"/>
          </a:xfrm>
          <a:prstGeom prst="rect">
            <a:avLst/>
          </a:prstGeom>
          <a:solidFill>
            <a:srgbClr val="5F86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0FC3C41A-EBD6-6B46-AE9F-4C91C100A865}"/>
              </a:ext>
            </a:extLst>
          </p:cNvPr>
          <p:cNvSpPr/>
          <p:nvPr/>
        </p:nvSpPr>
        <p:spPr>
          <a:xfrm>
            <a:off x="-178129" y="233248"/>
            <a:ext cx="9452758" cy="97467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olo 1">
            <a:extLst>
              <a:ext uri="{FF2B5EF4-FFF2-40B4-BE49-F238E27FC236}">
                <a16:creationId xmlns="" xmlns:a16="http://schemas.microsoft.com/office/drawing/2014/main" id="{49A13409-0081-BF44-B419-F9CAA15FD707}"/>
              </a:ext>
            </a:extLst>
          </p:cNvPr>
          <p:cNvSpPr txBox="1">
            <a:spLocks/>
          </p:cNvSpPr>
          <p:nvPr/>
        </p:nvSpPr>
        <p:spPr>
          <a:xfrm>
            <a:off x="628650" y="304801"/>
            <a:ext cx="78867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150" normalizeH="0" baseline="0" noProof="0" dirty="0" smtClean="0">
                <a:ln>
                  <a:noFill/>
                </a:ln>
                <a:solidFill>
                  <a:srgbClr val="5F86CD"/>
                </a:solidFill>
                <a:effectLst/>
                <a:uLnTx/>
                <a:uFillTx/>
                <a:latin typeface="Single Sleeve" panose="02000000000000000000" pitchFamily="2" charset="0"/>
                <a:ea typeface="+mj-ea"/>
                <a:cs typeface="+mj-cs"/>
              </a:rPr>
              <a:t>Spesa</a:t>
            </a:r>
            <a:r>
              <a:rPr kumimoji="0" lang="es-ES" sz="4000" b="0" i="0" u="none" strike="noStrike" kern="1200" cap="none" spc="150" normalizeH="0" noProof="0" dirty="0" smtClean="0">
                <a:ln>
                  <a:noFill/>
                </a:ln>
                <a:solidFill>
                  <a:srgbClr val="5F86CD"/>
                </a:solidFill>
                <a:effectLst/>
                <a:uLnTx/>
                <a:uFillTx/>
                <a:latin typeface="Single Sleeve" panose="02000000000000000000" pitchFamily="2" charset="0"/>
                <a:ea typeface="+mj-ea"/>
                <a:cs typeface="+mj-cs"/>
              </a:rPr>
              <a:t> dipendenti</a:t>
            </a:r>
            <a:endParaRPr kumimoji="0" lang="it-IT" sz="4000" b="0" i="0" u="none" strike="noStrike" kern="1200" cap="none" spc="150" normalizeH="0" baseline="0" noProof="0" dirty="0">
              <a:ln>
                <a:noFill/>
              </a:ln>
              <a:solidFill>
                <a:srgbClr val="5F86CD"/>
              </a:solidFill>
              <a:effectLst/>
              <a:uLnTx/>
              <a:uFillTx/>
              <a:latin typeface="Single Sleeve" panose="02000000000000000000" pitchFamily="2" charset="0"/>
              <a:ea typeface="+mj-ea"/>
              <a:cs typeface="+mj-cs"/>
            </a:endParaRPr>
          </a:p>
        </p:txBody>
      </p: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351167"/>
              </p:ext>
            </p:extLst>
          </p:nvPr>
        </p:nvGraphicFramePr>
        <p:xfrm>
          <a:off x="628651" y="1441173"/>
          <a:ext cx="8286748" cy="5327667"/>
        </p:xfrm>
        <a:graphic>
          <a:graphicData uri="http://schemas.openxmlformats.org/drawingml/2006/table">
            <a:tbl>
              <a:tblPr/>
              <a:tblGrid>
                <a:gridCol w="2607176"/>
                <a:gridCol w="656787"/>
                <a:gridCol w="1166910"/>
                <a:gridCol w="1166910"/>
                <a:gridCol w="1522055"/>
                <a:gridCol w="1166910"/>
              </a:tblGrid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COSTI DIPENDENTI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PREVISIONE 2026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</a:t>
                      </a: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PROGETTI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SPESA 2026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Colle Beatrice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Giaffredo Daniele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Carli Federica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formazione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Luongo Mariaclara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Gaio Francesca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Bona Daniela pulizie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Tison Anna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Nart Alessia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Cardarelli Cesare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doposcuola </a:t>
                      </a:r>
                      <a:r>
                        <a:rPr lang="it-IT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alpago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Bianchi Martina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doposcuola alpago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64679">
                <a:tc gridSpan="2">
                  <a:txBody>
                    <a:bodyPr/>
                    <a:lstStyle/>
                    <a:p>
                      <a:pPr algn="r" rtl="0" fontAlgn="b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Totale Belluno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206.600,00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93.480,00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113.120,00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Ceruso Stefania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Lezcano Jorge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Pulzella Alessandra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King'omela Hassan Geni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Baldi Marco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Gabardi Asja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Bicego Paolo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Meneguzzo Sara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64679">
                <a:tc gridSpan="2">
                  <a:txBody>
                    <a:bodyPr/>
                    <a:lstStyle/>
                    <a:p>
                      <a:pPr algn="r" rtl="0" fontAlgn="b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Totale Uganda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261.435,00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207.875,00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53.560,00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Spesa totale dipendenti e collaboratori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   468.035,00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Costo coperto interamente dai progetti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301.355,00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64,39%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507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Resta a spesa per i dipendenti/collaboratori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   166.680,00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it-IT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35,61%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="" xmlns:a16="http://schemas.microsoft.com/office/drawing/2014/main" id="{C9736EC9-7B97-3F40-ABC5-702AE1FC0B9D}"/>
              </a:ext>
            </a:extLst>
          </p:cNvPr>
          <p:cNvSpPr/>
          <p:nvPr/>
        </p:nvSpPr>
        <p:spPr>
          <a:xfrm>
            <a:off x="-178129" y="119270"/>
            <a:ext cx="9452758" cy="1202634"/>
          </a:xfrm>
          <a:prstGeom prst="rect">
            <a:avLst/>
          </a:prstGeom>
          <a:solidFill>
            <a:srgbClr val="5F86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0FC3C41A-EBD6-6B46-AE9F-4C91C100A865}"/>
              </a:ext>
            </a:extLst>
          </p:cNvPr>
          <p:cNvSpPr/>
          <p:nvPr/>
        </p:nvSpPr>
        <p:spPr>
          <a:xfrm>
            <a:off x="-178129" y="233248"/>
            <a:ext cx="9452758" cy="97467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olo 1">
            <a:extLst>
              <a:ext uri="{FF2B5EF4-FFF2-40B4-BE49-F238E27FC236}">
                <a16:creationId xmlns="" xmlns:a16="http://schemas.microsoft.com/office/drawing/2014/main" id="{49A13409-0081-BF44-B419-F9CAA15FD707}"/>
              </a:ext>
            </a:extLst>
          </p:cNvPr>
          <p:cNvSpPr txBox="1">
            <a:spLocks/>
          </p:cNvSpPr>
          <p:nvPr/>
        </p:nvSpPr>
        <p:spPr>
          <a:xfrm>
            <a:off x="628650" y="304801"/>
            <a:ext cx="78867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spc="150" dirty="0" smtClean="0">
                <a:solidFill>
                  <a:srgbClr val="5F86CD"/>
                </a:solidFill>
                <a:latin typeface="Single Sleeve" panose="02000000000000000000" pitchFamily="2" charset="0"/>
                <a:ea typeface="+mj-ea"/>
                <a:cs typeface="+mj-cs"/>
              </a:rPr>
              <a:t>Spese e copertura</a:t>
            </a:r>
            <a:endParaRPr kumimoji="0" lang="it-IT" sz="4000" b="0" i="0" u="none" strike="noStrike" kern="1200" cap="none" spc="150" normalizeH="0" baseline="0" noProof="0" dirty="0">
              <a:ln>
                <a:noFill/>
              </a:ln>
              <a:solidFill>
                <a:srgbClr val="5F86CD"/>
              </a:solidFill>
              <a:effectLst/>
              <a:uLnTx/>
              <a:uFillTx/>
              <a:latin typeface="Single Sleeve" panose="02000000000000000000" pitchFamily="2" charset="0"/>
              <a:ea typeface="+mj-ea"/>
              <a:cs typeface="+mj-cs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728358"/>
              </p:ext>
            </p:extLst>
          </p:nvPr>
        </p:nvGraphicFramePr>
        <p:xfrm>
          <a:off x="840317" y="1673490"/>
          <a:ext cx="7279215" cy="4329375"/>
        </p:xfrm>
        <a:graphic>
          <a:graphicData uri="http://schemas.openxmlformats.org/drawingml/2006/table">
            <a:tbl>
              <a:tblPr/>
              <a:tblGrid>
                <a:gridCol w="2715858"/>
                <a:gridCol w="1829631"/>
                <a:gridCol w="1704559"/>
                <a:gridCol w="1029167"/>
              </a:tblGrid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SPESE DA COPRIRE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COPERTURA SPESE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(2025)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Formazione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14.000,00 €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promozionali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20.000,00 €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finanz. e patrim.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4.000,00 €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Oneri supp. generale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250.180,00 €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Altre spese a progetto Uganda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74.000,00 €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da progetti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217.000,00 €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(181.974,09)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da sad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95.760,00 €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(96.224,55)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5x1000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26.000,00 €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(28.731,52)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Proventi finanziari e affitti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10.000,00 €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(15430,67)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Proventi supp. generale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7.500,00 €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(6.284,58)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Attività connesse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14.000,00 €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(9.696,33)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Quote associative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2.500,00 €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(4.200,00)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2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362.180,00 €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372.760,00 €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(345.694,74)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2174171"/>
              </p:ext>
            </p:extLst>
          </p:nvPr>
        </p:nvGraphicFramePr>
        <p:xfrm>
          <a:off x="541867" y="812801"/>
          <a:ext cx="8178800" cy="5342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3051313" y="327991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5366634"/>
              </p:ext>
            </p:extLst>
          </p:nvPr>
        </p:nvGraphicFramePr>
        <p:xfrm>
          <a:off x="824948" y="496957"/>
          <a:ext cx="7742581" cy="5764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977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4"/>
            <a:ext cx="9144000" cy="685954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="" xmlns:a16="http://schemas.microsoft.com/office/drawing/2014/main" id="{7E0D69A7-0C5D-40B0-A17C-3D6D6397F378}"/>
              </a:ext>
            </a:extLst>
          </p:cNvPr>
          <p:cNvSpPr/>
          <p:nvPr/>
        </p:nvSpPr>
        <p:spPr>
          <a:xfrm>
            <a:off x="6331092" y="6170648"/>
            <a:ext cx="2598420" cy="48006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>
                <a:solidFill>
                  <a:srgbClr val="0070C0"/>
                </a:solidFill>
              </a:rPr>
              <a:t>GRAZIE!</a:t>
            </a:r>
          </a:p>
        </p:txBody>
      </p:sp>
    </p:spTree>
    <p:extLst>
      <p:ext uri="{BB962C8B-B14F-4D97-AF65-F5344CB8AC3E}">
        <p14:creationId xmlns:p14="http://schemas.microsoft.com/office/powerpoint/2010/main" val="255320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5160</TotalTime>
  <Words>694</Words>
  <Application>Microsoft Office PowerPoint</Application>
  <PresentationFormat>Presentazione su schermo (4:3)</PresentationFormat>
  <Paragraphs>410</Paragraphs>
  <Slides>12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Single Sleeve</vt:lpstr>
      <vt:lpstr>Personalizza struttura</vt:lpstr>
      <vt:lpstr>Foglio di lavoro</vt:lpstr>
      <vt:lpstr>Foglio di lavoro di Microsoft Excel</vt:lpstr>
      <vt:lpstr>BILANCIO 2025</vt:lpstr>
      <vt:lpstr>BILANCIO 2025</vt:lpstr>
      <vt:lpstr>BILANCIO 2025</vt:lpstr>
      <vt:lpstr>Riepilogo</vt:lpstr>
      <vt:lpstr>Riepilogo</vt:lpstr>
      <vt:lpstr>Spese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Insieme si può costruire un mondo migliore</dc:title>
  <dc:creator>Davide Moro</dc:creator>
  <cp:lastModifiedBy>Amministrazione</cp:lastModifiedBy>
  <cp:revision>415</cp:revision>
  <cp:lastPrinted>2026-04-09T13:49:33Z</cp:lastPrinted>
  <dcterms:created xsi:type="dcterms:W3CDTF">2019-02-26T07:58:00Z</dcterms:created>
  <dcterms:modified xsi:type="dcterms:W3CDTF">2026-04-09T15:14:39Z</dcterms:modified>
</cp:coreProperties>
</file>